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</p:sldMasterIdLst>
  <p:notesMasterIdLst>
    <p:notesMasterId r:id="rId78"/>
  </p:notesMasterIdLst>
  <p:sldIdLst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58" r:id="rId15"/>
    <p:sldId id="276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39" r:id="rId48"/>
    <p:sldId id="340" r:id="rId49"/>
    <p:sldId id="341" r:id="rId50"/>
    <p:sldId id="342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8" r:id="rId77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B21E"/>
    <a:srgbClr val="10C021"/>
    <a:srgbClr val="19CE10"/>
    <a:srgbClr val="1B9D1E"/>
    <a:srgbClr val="14C625"/>
    <a:srgbClr val="26D8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1615" autoAdjust="0"/>
  </p:normalViewPr>
  <p:slideViewPr>
    <p:cSldViewPr>
      <p:cViewPr varScale="1">
        <p:scale>
          <a:sx n="102" d="100"/>
          <a:sy n="102" d="100"/>
        </p:scale>
        <p:origin x="127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88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C1AD9-D429-44D4-BFD4-D057800817D9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C31F7-AF71-4D05-99BC-37837CFA6FB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864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DF4919B-4047-4DB1-8B39-23A42AEBA556}" type="datetimeFigureOut">
              <a:rPr lang="hu-HU" smtClean="0"/>
              <a:t>2020. 06. 05.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450ADBC-3396-4FFB-9E58-A6AB70DCADD4}" type="slidenum">
              <a:rPr lang="hu-HU" smtClean="0"/>
              <a:t>‹#›</a:t>
            </a:fld>
            <a:endParaRPr 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forbes.com/sites/bethkaiserman/2019/03/24/hemp-authority-seal-cbd-products/#686728eb65f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.wikipedia.org/wiki/V%C3%A9rcukor" TargetMode="External"/><Relationship Id="rId2" Type="http://schemas.openxmlformats.org/officeDocument/2006/relationships/hyperlink" Target="https://hu.wikipedia.org/wiki/R%C3%A1k_(betegs%C3%A9g)" TargetMode="Externa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talvar.hu/astaxanthin#.Vw194TE4M4A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u.wikipedia.org/wiki/Argent%C3%ADna" TargetMode="External"/><Relationship Id="rId2" Type="http://schemas.openxmlformats.org/officeDocument/2006/relationships/hyperlink" Target="https://hu.wikipedia.org/wiki/Braz%C3%ADlia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hu.wikipedia.org/wiki/Misszion%C3%A1rius" TargetMode="External"/><Relationship Id="rId5" Type="http://schemas.openxmlformats.org/officeDocument/2006/relationships/hyperlink" Target="https://hu.wikipedia.org/wiki/J%C3%A9zus_T%C3%A1rsas%C3%A1ga" TargetMode="External"/><Relationship Id="rId4" Type="http://schemas.openxmlformats.org/officeDocument/2006/relationships/hyperlink" Target="https://hu.wikipedia.org/wiki/Paraguay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italland.hu/glossary/1#term4" TargetMode="External"/><Relationship Id="rId13" Type="http://schemas.openxmlformats.org/officeDocument/2006/relationships/hyperlink" Target="http://www.vitalland.hu/glossary/1#term745" TargetMode="External"/><Relationship Id="rId3" Type="http://schemas.openxmlformats.org/officeDocument/2006/relationships/hyperlink" Target="http://www.vitalland.hu/glossary/2#term319" TargetMode="External"/><Relationship Id="rId7" Type="http://schemas.openxmlformats.org/officeDocument/2006/relationships/hyperlink" Target="http://www.vitalland.hu/glossary/1#term24" TargetMode="External"/><Relationship Id="rId12" Type="http://schemas.openxmlformats.org/officeDocument/2006/relationships/hyperlink" Target="http://www.vitalland.hu/glossary/2#term600" TargetMode="External"/><Relationship Id="rId2" Type="http://schemas.openxmlformats.org/officeDocument/2006/relationships/hyperlink" Target="http://www.vitalland.hu/glossary/2#term50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ww.vitalland.hu/glossary/1#term23" TargetMode="External"/><Relationship Id="rId11" Type="http://schemas.openxmlformats.org/officeDocument/2006/relationships/hyperlink" Target="http://www.vitalland.hu/glossary/1#term3" TargetMode="External"/><Relationship Id="rId5" Type="http://schemas.openxmlformats.org/officeDocument/2006/relationships/hyperlink" Target="http://www.vitalland.hu/glossary/1#term21" TargetMode="External"/><Relationship Id="rId10" Type="http://schemas.openxmlformats.org/officeDocument/2006/relationships/hyperlink" Target="http://www.vitalland.hu/glossary/1#term8" TargetMode="External"/><Relationship Id="rId4" Type="http://schemas.openxmlformats.org/officeDocument/2006/relationships/hyperlink" Target="http://www.vitalland.hu/glossary/1#term37" TargetMode="External"/><Relationship Id="rId9" Type="http://schemas.openxmlformats.org/officeDocument/2006/relationships/hyperlink" Target="http://www.vitalland.hu/glossary/1#term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8001" y="609601"/>
            <a:ext cx="6447501" cy="856735"/>
          </a:xfrm>
        </p:spPr>
        <p:txBody>
          <a:bodyPr>
            <a:normAutofit/>
          </a:bodyPr>
          <a:lstStyle/>
          <a:p>
            <a:r>
              <a:rPr lang="hu-HU" dirty="0" smtClean="0"/>
              <a:t>Kender története, bemutatása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174" y="5822028"/>
            <a:ext cx="1307489" cy="914528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624017" y="1466335"/>
            <a:ext cx="6172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A kender (latinul: Cannabis) a kétszikűek (</a:t>
            </a:r>
            <a:r>
              <a:rPr lang="hu-HU" dirty="0" err="1" smtClean="0"/>
              <a:t>Magnoliopsida</a:t>
            </a:r>
            <a:r>
              <a:rPr lang="hu-HU" dirty="0" smtClean="0"/>
              <a:t>) osztályában a kenderfélék (</a:t>
            </a:r>
            <a:r>
              <a:rPr lang="hu-HU" dirty="0" err="1" smtClean="0"/>
              <a:t>Cannabaceae</a:t>
            </a:r>
            <a:r>
              <a:rPr lang="hu-HU" dirty="0" smtClean="0"/>
              <a:t>) családjának névadó növénynemzetsége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Világon mindenhol megtalálható, termeszthető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Magyarországra Indiából érkezett, évezredek óta jelen van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3 alfaj létezik: Cannabis </a:t>
            </a:r>
            <a:r>
              <a:rPr lang="hu-HU" dirty="0" err="1" smtClean="0"/>
              <a:t>Sativa</a:t>
            </a:r>
            <a:r>
              <a:rPr lang="hu-HU" dirty="0" smtClean="0"/>
              <a:t> </a:t>
            </a:r>
            <a:r>
              <a:rPr lang="hu-HU" dirty="0" err="1" smtClean="0"/>
              <a:t>spp</a:t>
            </a:r>
            <a:r>
              <a:rPr lang="hu-HU" dirty="0" smtClean="0"/>
              <a:t>. </a:t>
            </a:r>
            <a:r>
              <a:rPr lang="hu-HU" dirty="0" err="1" smtClean="0"/>
              <a:t>sativa</a:t>
            </a:r>
            <a:r>
              <a:rPr lang="hu-HU" dirty="0" smtClean="0"/>
              <a:t>, </a:t>
            </a:r>
            <a:r>
              <a:rPr lang="hu-HU" dirty="0" err="1" smtClean="0"/>
              <a:t>indica</a:t>
            </a:r>
            <a:r>
              <a:rPr lang="hu-HU" dirty="0" smtClean="0"/>
              <a:t> és </a:t>
            </a:r>
            <a:r>
              <a:rPr lang="hu-HU" dirty="0" err="1" smtClean="0"/>
              <a:t>ruderalis</a:t>
            </a:r>
            <a:endParaRPr lang="hu-HU" dirty="0" smtClean="0"/>
          </a:p>
          <a:p>
            <a:pPr marL="742950" lvl="1" indent="-285750">
              <a:buFontTx/>
              <a:buChar char="-"/>
            </a:pPr>
            <a:r>
              <a:rPr lang="hu-HU" dirty="0" smtClean="0"/>
              <a:t>Változó </a:t>
            </a:r>
            <a:r>
              <a:rPr lang="hu-HU" dirty="0" err="1" smtClean="0"/>
              <a:t>fitokannabinoid</a:t>
            </a:r>
            <a:r>
              <a:rPr lang="hu-HU" dirty="0" smtClean="0"/>
              <a:t> tartalom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Kender a 20-as évekig – része volt a mindennapoknak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Számos felhasználás módozat: kötél, papír, kozmetika, építőanyag, olaj, stb.</a:t>
            </a:r>
          </a:p>
          <a:p>
            <a:pPr marL="285750" indent="-285750">
              <a:buFontTx/>
              <a:buChar char="-"/>
            </a:pPr>
            <a:endParaRPr lang="hu-HU" dirty="0" smtClean="0"/>
          </a:p>
        </p:txBody>
      </p:sp>
      <p:pic>
        <p:nvPicPr>
          <p:cNvPr id="1028" name="Picture 4" descr="https://upload.wikimedia.org/wikipedia/commons/b/b3/Cannab2_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233" y="1466335"/>
            <a:ext cx="203596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8001" y="332656"/>
            <a:ext cx="6447501" cy="660400"/>
          </a:xfrm>
        </p:spPr>
        <p:txBody>
          <a:bodyPr>
            <a:noAutofit/>
          </a:bodyPr>
          <a:lstStyle/>
          <a:p>
            <a:r>
              <a:rPr lang="hu-HU" sz="5400" dirty="0" smtClean="0"/>
              <a:t>Miért a </a:t>
            </a:r>
            <a:r>
              <a:rPr lang="hu-HU" sz="5400" dirty="0" err="1" smtClean="0"/>
              <a:t>Hempworx</a:t>
            </a:r>
            <a:r>
              <a:rPr lang="hu-HU" sz="5400" dirty="0" smtClean="0"/>
              <a:t>?</a:t>
            </a:r>
            <a:endParaRPr lang="hu-HU" sz="54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08001" y="1515763"/>
            <a:ext cx="5855729" cy="4525600"/>
          </a:xfrm>
        </p:spPr>
        <p:txBody>
          <a:bodyPr>
            <a:normAutofit fontScale="92500" lnSpcReduction="10000"/>
          </a:bodyPr>
          <a:lstStyle/>
          <a:p>
            <a:r>
              <a:rPr lang="hu-HU" dirty="0" smtClean="0"/>
              <a:t>Kevés összetevő (3)</a:t>
            </a:r>
          </a:p>
          <a:p>
            <a:pPr lvl="1"/>
            <a:r>
              <a:rPr lang="hu-HU" dirty="0" smtClean="0"/>
              <a:t>Nincs se tartósítószer, se mesterséges ízesítő, édesítőszer, ízfokozó, stb.</a:t>
            </a:r>
          </a:p>
          <a:p>
            <a:r>
              <a:rPr lang="hu-HU" dirty="0" smtClean="0"/>
              <a:t>Ellenőrzött termesztés, előállítás és csomagolás</a:t>
            </a:r>
          </a:p>
          <a:p>
            <a:r>
              <a:rPr lang="hu-HU" dirty="0" smtClean="0"/>
              <a:t>Versenyképes áron</a:t>
            </a:r>
          </a:p>
          <a:p>
            <a:r>
              <a:rPr lang="hu-HU" dirty="0" smtClean="0"/>
              <a:t>60 napos garancia</a:t>
            </a:r>
          </a:p>
          <a:p>
            <a:r>
              <a:rPr lang="hu-HU" dirty="0" smtClean="0"/>
              <a:t>QR kód minden üvegen</a:t>
            </a:r>
          </a:p>
          <a:p>
            <a:pPr lvl="1"/>
            <a:r>
              <a:rPr lang="hu-HU" dirty="0" smtClean="0"/>
              <a:t>Minden adag saját labor eredménye letölthető, megnézhető</a:t>
            </a:r>
          </a:p>
          <a:p>
            <a:r>
              <a:rPr lang="hu-HU" dirty="0" smtClean="0"/>
              <a:t>Többféle erősség, akár </a:t>
            </a:r>
            <a:r>
              <a:rPr lang="hu-HU" dirty="0" err="1" smtClean="0"/>
              <a:t>THC-mentes</a:t>
            </a:r>
            <a:r>
              <a:rPr lang="hu-HU" dirty="0" smtClean="0"/>
              <a:t> formában is</a:t>
            </a:r>
          </a:p>
          <a:p>
            <a:r>
              <a:rPr lang="hu-HU" dirty="0" smtClean="0"/>
              <a:t>Forbes cikk : </a:t>
            </a:r>
            <a:r>
              <a:rPr lang="en-US" b="1" dirty="0"/>
              <a:t>U.S. Hemp Authority Awards Seal For 13 High-Quality CBD Companies</a:t>
            </a:r>
          </a:p>
          <a:p>
            <a:pPr lvl="1"/>
            <a:r>
              <a:rPr lang="hu-HU" dirty="0">
                <a:hlinkClick r:id="rId2"/>
              </a:rPr>
              <a:t>https://www.forbes.com/sites/bethkaiserman/2019/03/24/hemp-authority-seal-cbd-products/#686728eb65f0</a:t>
            </a:r>
            <a:endParaRPr lang="hu-HU" dirty="0" smtClean="0"/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7" t="24862" r="-135" b="6607"/>
          <a:stretch/>
        </p:blipFill>
        <p:spPr>
          <a:xfrm>
            <a:off x="6604686" y="1270000"/>
            <a:ext cx="2341606" cy="46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6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39552" y="0"/>
            <a:ext cx="5432151" cy="1320800"/>
          </a:xfrm>
        </p:spPr>
        <p:txBody>
          <a:bodyPr>
            <a:noAutofit/>
          </a:bodyPr>
          <a:lstStyle/>
          <a:p>
            <a:r>
              <a:rPr lang="hu-HU" sz="5400" dirty="0" smtClean="0"/>
              <a:t>Milyen olajok érhetőek el?</a:t>
            </a:r>
            <a:endParaRPr lang="hu-HU" sz="5400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49" y="2251379"/>
            <a:ext cx="5806687" cy="3265853"/>
          </a:xfrm>
        </p:spPr>
      </p:pic>
      <p:sp>
        <p:nvSpPr>
          <p:cNvPr id="5" name="Szövegdoboz 4"/>
          <p:cNvSpPr txBox="1"/>
          <p:nvPr/>
        </p:nvSpPr>
        <p:spPr>
          <a:xfrm>
            <a:off x="179512" y="2134011"/>
            <a:ext cx="32597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500 mg Teljes spektrumú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Natúr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Fahéj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Borsmenta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750 mg Teljes spektrumú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Natúr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Fahéj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smtClean="0"/>
              <a:t>Borsmenta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500 mg Széles spektrumú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THC-mentes</a:t>
            </a:r>
            <a:r>
              <a:rPr lang="hu-HU" dirty="0" smtClean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750 mg Széles spektrumú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THC-mentes</a:t>
            </a:r>
            <a:r>
              <a:rPr lang="hu-HU" dirty="0" smtClean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Gumicukorka kenderolajjal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Krémek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96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67544" y="0"/>
            <a:ext cx="6447501" cy="1320800"/>
          </a:xfrm>
        </p:spPr>
        <p:txBody>
          <a:bodyPr>
            <a:normAutofit/>
          </a:bodyPr>
          <a:lstStyle/>
          <a:p>
            <a:r>
              <a:rPr lang="hu-HU" sz="6600" dirty="0" smtClean="0"/>
              <a:t>Krémek, gélek</a:t>
            </a:r>
            <a:endParaRPr lang="hu-HU" sz="6600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4" y="1164803"/>
            <a:ext cx="7394146" cy="5544917"/>
          </a:xfrm>
        </p:spPr>
      </p:pic>
    </p:spTree>
    <p:extLst>
      <p:ext uri="{BB962C8B-B14F-4D97-AF65-F5344CB8AC3E}">
        <p14:creationId xmlns:p14="http://schemas.microsoft.com/office/powerpoint/2010/main" val="214267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59632" y="116632"/>
            <a:ext cx="6512511" cy="1143000"/>
          </a:xfrm>
        </p:spPr>
        <p:txBody>
          <a:bodyPr/>
          <a:lstStyle/>
          <a:p>
            <a:pPr algn="ctr"/>
            <a:r>
              <a:rPr lang="hu-HU" sz="6600" dirty="0" err="1" smtClean="0"/>
              <a:t>HempWorx</a:t>
            </a:r>
            <a:r>
              <a:rPr lang="hu-HU" sz="6600" dirty="0" smtClean="0"/>
              <a:t> Terméktapasztalatok</a:t>
            </a:r>
            <a:endParaRPr lang="hu-HU" sz="6600" dirty="0"/>
          </a:p>
        </p:txBody>
      </p:sp>
      <p:pic>
        <p:nvPicPr>
          <p:cNvPr id="5125" name="Picture 5" descr="C:\Users\Ádám Tamás\Desktop\MDC Hungarian\valuePackHempworxDire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71579"/>
            <a:ext cx="5184576" cy="51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3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280920" cy="1143000"/>
          </a:xfrm>
        </p:spPr>
        <p:txBody>
          <a:bodyPr/>
          <a:lstStyle/>
          <a:p>
            <a:pPr algn="ctr"/>
            <a:r>
              <a:rPr lang="hu-HU" sz="6000" dirty="0" smtClean="0"/>
              <a:t>Dr. </a:t>
            </a:r>
            <a:r>
              <a:rPr lang="hu-HU" sz="6000" dirty="0" err="1" smtClean="0"/>
              <a:t>Sasvári</a:t>
            </a:r>
            <a:r>
              <a:rPr lang="hu-HU" sz="6000" dirty="0" smtClean="0"/>
              <a:t> Ferenc – A Spray termékekről orvosi szemmel</a:t>
            </a:r>
            <a:endParaRPr lang="hu-HU" sz="6000" dirty="0"/>
          </a:p>
        </p:txBody>
      </p:sp>
      <p:pic>
        <p:nvPicPr>
          <p:cNvPr id="6146" name="Picture 2" descr="C:\Users\Ádám Tamás\Desktop\MDC Hungarian\Spray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91" y="2626826"/>
            <a:ext cx="4556449" cy="455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24936" cy="1143000"/>
          </a:xfrm>
        </p:spPr>
        <p:txBody>
          <a:bodyPr/>
          <a:lstStyle/>
          <a:p>
            <a:pPr algn="l">
              <a:buClr>
                <a:schemeClr val="bg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6 féle spray – különböző problémákra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r>
              <a:rPr lang="hu-HU" dirty="0" smtClean="0"/>
              <a:t>Mindegyik kevert vizes – zsíros oldatként</a:t>
            </a:r>
          </a:p>
          <a:p>
            <a:r>
              <a:rPr lang="hu-HU" dirty="0" smtClean="0"/>
              <a:t>Spray formában</a:t>
            </a:r>
          </a:p>
          <a:p>
            <a:r>
              <a:rPr lang="hu-HU" dirty="0" smtClean="0"/>
              <a:t>Kis mennyiség – magas </a:t>
            </a:r>
            <a:r>
              <a:rPr lang="hu-HU" dirty="0" err="1" smtClean="0"/>
              <a:t>hatóanyagtartalom</a:t>
            </a:r>
            <a:endParaRPr lang="hu-HU" dirty="0" smtClean="0"/>
          </a:p>
          <a:p>
            <a:r>
              <a:rPr lang="hu-HU" dirty="0" smtClean="0"/>
              <a:t>Jó felszívódás</a:t>
            </a:r>
          </a:p>
          <a:p>
            <a:r>
              <a:rPr lang="hu-HU" dirty="0" smtClean="0"/>
              <a:t>Gyors hatás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8" b="21084"/>
          <a:stretch/>
        </p:blipFill>
        <p:spPr>
          <a:xfrm>
            <a:off x="3281148" y="4365104"/>
            <a:ext cx="4593366" cy="177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0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620688"/>
            <a:ext cx="5163119" cy="559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Brain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46" b="47000"/>
          <a:stretch/>
        </p:blipFill>
        <p:spPr>
          <a:xfrm>
            <a:off x="3803696" y="101128"/>
            <a:ext cx="3528509" cy="2057185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97011" y="2158313"/>
            <a:ext cx="17917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B3-vitaminnal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B6-vitaminnal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B12-vitaminnal</a:t>
            </a:r>
          </a:p>
          <a:p>
            <a:pPr marL="285750" indent="-285750">
              <a:buFontTx/>
              <a:buChar char="-"/>
            </a:pPr>
            <a:r>
              <a:rPr lang="hu-HU" dirty="0" err="1" smtClean="0"/>
              <a:t>Resveratrol</a:t>
            </a:r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err="1" smtClean="0"/>
              <a:t>Ginzeng</a:t>
            </a:r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smtClean="0"/>
              <a:t>Rhodiola</a:t>
            </a:r>
          </a:p>
          <a:p>
            <a:pPr marL="285750" indent="-285750">
              <a:buFontTx/>
              <a:buChar char="-"/>
            </a:pPr>
            <a:r>
              <a:rPr lang="hu-HU" dirty="0" err="1" smtClean="0"/>
              <a:t>Astaxanthin</a:t>
            </a:r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err="1" smtClean="0"/>
              <a:t>Ashwaganda</a:t>
            </a:r>
            <a:endParaRPr lang="hu-HU" dirty="0"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26"/>
          <a:stretch/>
        </p:blipFill>
        <p:spPr>
          <a:xfrm>
            <a:off x="3742995" y="2276872"/>
            <a:ext cx="3624301" cy="369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3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55576" y="332656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Agy/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Brain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345831" y="1312985"/>
            <a:ext cx="6609671" cy="47283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Javítja az agyi funkciókat, kognitív funkciókat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Elősegíti az agyi véráramlás fokozását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Növeli és javítja a memóriát, segít a tanulásban és a jobb fókuszálásban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Jó lehet memória problémákban ( idős </a:t>
            </a:r>
            <a:r>
              <a:rPr lang="hu-HU" dirty="0" err="1" smtClean="0"/>
              <a:t>emberkenél</a:t>
            </a:r>
            <a:r>
              <a:rPr lang="hu-HU" dirty="0" smtClean="0"/>
              <a:t>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Csökkenti a fejfájás és a migrén előfordulását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Növeli a </a:t>
            </a:r>
            <a:r>
              <a:rPr lang="hu-HU" dirty="0" err="1" smtClean="0"/>
              <a:t>Glutation</a:t>
            </a:r>
            <a:r>
              <a:rPr lang="hu-HU" dirty="0" smtClean="0"/>
              <a:t> szintjét ( antioxidánsok anyja)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Szerepet játszik az un </a:t>
            </a:r>
            <a:r>
              <a:rPr lang="hu-HU" dirty="0" err="1" smtClean="0"/>
              <a:t>neurogenesisben-sejtek</a:t>
            </a:r>
            <a:r>
              <a:rPr lang="hu-HU" dirty="0" smtClean="0"/>
              <a:t> újraképződése, regenerálódása</a:t>
            </a:r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696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276419"/>
            <a:ext cx="6447501" cy="388077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Csökkenti </a:t>
            </a:r>
            <a:r>
              <a:rPr lang="hu-HU" dirty="0"/>
              <a:t>a fáradtságot, a szorongást, javítja a depressziós tüneteket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Csökkenti </a:t>
            </a:r>
            <a:r>
              <a:rPr lang="hu-HU" dirty="0"/>
              <a:t>az ingerlékenységet ( nyugodtabbak, kiegyensúlyozottabbak)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Csökkenti </a:t>
            </a:r>
            <a:r>
              <a:rPr lang="hu-HU" dirty="0"/>
              <a:t>az Alzheimer-kór kialakulásának esélyét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Javítja az alvást és a mindennapi stressz kezelést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Kardiovaszkuláris </a:t>
            </a:r>
            <a:r>
              <a:rPr lang="hu-HU" dirty="0"/>
              <a:t>védő hatás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Stroke </a:t>
            </a:r>
            <a:r>
              <a:rPr lang="hu-HU" dirty="0"/>
              <a:t>utáni felépülést segítheti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Energia </a:t>
            </a:r>
            <a:r>
              <a:rPr lang="hu-HU" dirty="0"/>
              <a:t>szint javító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Sexuális</a:t>
            </a:r>
            <a:r>
              <a:rPr lang="hu-HU" dirty="0" smtClean="0"/>
              <a:t> </a:t>
            </a:r>
            <a:r>
              <a:rPr lang="hu-HU" dirty="0"/>
              <a:t>energia , funkció növelő</a:t>
            </a: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755576" y="332656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Agy/ Brain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Kender a gyógyászatban – </a:t>
            </a:r>
            <a:r>
              <a:rPr lang="hu-HU" dirty="0" err="1" smtClean="0"/>
              <a:t>Endocannabinoid</a:t>
            </a:r>
            <a:r>
              <a:rPr lang="hu-HU" dirty="0" smtClean="0"/>
              <a:t> rendszer</a:t>
            </a:r>
            <a:endParaRPr lang="hu-HU" dirty="0"/>
          </a:p>
        </p:txBody>
      </p:sp>
      <p:sp>
        <p:nvSpPr>
          <p:cNvPr id="3" name="Szövegdoboz 2"/>
          <p:cNvSpPr txBox="1"/>
          <p:nvPr/>
        </p:nvSpPr>
        <p:spPr>
          <a:xfrm>
            <a:off x="508000" y="2092412"/>
            <a:ext cx="65106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CB1 és CB2 receptor – mindenhol megtalálható a szervezetben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Új kutatási terület, sok kérdés és sok válasz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Belsőleg is állítunk elő </a:t>
            </a:r>
            <a:r>
              <a:rPr lang="hu-HU" dirty="0" err="1" smtClean="0"/>
              <a:t>kannabinoid-szerű</a:t>
            </a:r>
            <a:r>
              <a:rPr lang="hu-HU" dirty="0" smtClean="0"/>
              <a:t> anyagokat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CB1- leginkább az idegrendszer (így az agyban) található nagyobb mennyiségben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CB2 – test-szerte megtalálható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Szervezeti diszharmónia – </a:t>
            </a:r>
            <a:r>
              <a:rPr lang="hu-HU" dirty="0" err="1" smtClean="0"/>
              <a:t>endokannabinoidok</a:t>
            </a:r>
            <a:r>
              <a:rPr lang="hu-HU" dirty="0" smtClean="0"/>
              <a:t> hiánya</a:t>
            </a:r>
          </a:p>
          <a:p>
            <a:pPr marL="285750" indent="-285750">
              <a:buFontTx/>
              <a:buChar char="-"/>
            </a:pPr>
            <a:r>
              <a:rPr lang="hu-HU" dirty="0" err="1" smtClean="0"/>
              <a:t>Endocannabinoidjaink</a:t>
            </a:r>
            <a:r>
              <a:rPr lang="hu-HU" dirty="0" smtClean="0"/>
              <a:t>:- 1990 óta ismerjük - </a:t>
            </a:r>
          </a:p>
          <a:p>
            <a:pPr marL="742950" lvl="1" indent="-285750">
              <a:buFontTx/>
              <a:buChar char="-"/>
            </a:pPr>
            <a:r>
              <a:rPr lang="hu-HU" dirty="0" err="1" smtClean="0"/>
              <a:t>anandamid</a:t>
            </a:r>
            <a:r>
              <a:rPr lang="hu-HU" dirty="0" smtClean="0"/>
              <a:t> (1992, Izrael)</a:t>
            </a:r>
          </a:p>
          <a:p>
            <a:pPr marL="742950" lvl="1" indent="-285750">
              <a:buFontTx/>
              <a:buChar char="-"/>
            </a:pPr>
            <a:r>
              <a:rPr lang="hu-HU" dirty="0" smtClean="0"/>
              <a:t>2-arachidonoil glicerin (2-AG)</a:t>
            </a:r>
          </a:p>
          <a:p>
            <a:pPr marL="285750" indent="-285750">
              <a:buFontTx/>
              <a:buChar char="-"/>
            </a:pPr>
            <a:endParaRPr lang="hu-HU" dirty="0" smtClean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952" y="1270000"/>
            <a:ext cx="1943372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79769" y="18864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Összetevők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052736"/>
            <a:ext cx="7160343" cy="3880773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B3 vitamin ( </a:t>
            </a:r>
            <a:r>
              <a:rPr lang="hu-HU" dirty="0" err="1" smtClean="0"/>
              <a:t>niacin</a:t>
            </a:r>
            <a:r>
              <a:rPr lang="hu-HU" dirty="0" smtClean="0"/>
              <a:t> )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NAD, NADP ( több mint 200 enzim funkció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Régen csak Pellagra ellenes hatást tudták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Koleszterin szint csökkentő hatás ( HDL koleszterin szint nő a hatására)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Csökkenti a vércukor szintet, javítja hasnyálmirigy Béta sejtjeinek funkcióját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Ízületi gyulladások ( nőtt a rugalmasság, csökkent a gyulladás)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Energia szint növelő ( ATP) szintézisben is szerepe van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Mellékhatás esetelegesen : bőr kipirulás ( </a:t>
            </a:r>
            <a:r>
              <a:rPr lang="hu-HU" dirty="0" err="1" smtClean="0"/>
              <a:t>vazodilatáció</a:t>
            </a:r>
            <a:r>
              <a:rPr lang="hu-HU" dirty="0" smtClean="0"/>
              <a:t>, hisztamin felszabadulás)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490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124744"/>
            <a:ext cx="6447501" cy="388077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B6 vitamin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 smtClean="0"/>
              <a:t>Piridoxin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Koenzimként működik, optimalizálja egyéb tápanyagok felszívódását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Antidepresszáns hatás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Migrén, PMS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Szemek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Vérképzés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 smtClean="0"/>
              <a:t>Serotonin</a:t>
            </a:r>
            <a:r>
              <a:rPr lang="hu-HU" dirty="0" smtClean="0"/>
              <a:t> és GABA szintre hat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Antidepresszánst szedők ( </a:t>
            </a:r>
            <a:r>
              <a:rPr lang="hu-HU" dirty="0" err="1" smtClean="0"/>
              <a:t>Prozac</a:t>
            </a:r>
            <a:r>
              <a:rPr lang="hu-HU" dirty="0" smtClean="0"/>
              <a:t>) esetében csökkent a szintje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Fogamzásgátlót szedőknél is csökkent</a:t>
            </a:r>
          </a:p>
          <a:p>
            <a:pPr lvl="1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Magnéziummal sokszor kombinálják</a:t>
            </a:r>
            <a:endParaRPr lang="hu-HU" dirty="0"/>
          </a:p>
        </p:txBody>
      </p:sp>
      <p:sp>
        <p:nvSpPr>
          <p:cNvPr id="5" name="Cím 1"/>
          <p:cNvSpPr>
            <a:spLocks noGrp="1"/>
          </p:cNvSpPr>
          <p:nvPr>
            <p:ph type="title"/>
          </p:nvPr>
        </p:nvSpPr>
        <p:spPr>
          <a:xfrm>
            <a:off x="579769" y="18864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Összetevők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08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124744"/>
            <a:ext cx="6447501" cy="388077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600" b="1" dirty="0" smtClean="0"/>
              <a:t>B12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600" dirty="0" err="1" smtClean="0"/>
              <a:t>kobalamin</a:t>
            </a:r>
            <a:endParaRPr lang="hu-HU" sz="1600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600" dirty="0"/>
              <a:t>A B12-vitamin táplálékból való felvétele 50 éves kor felett csökken, így mindenképpen javasolt </a:t>
            </a:r>
            <a:r>
              <a:rPr lang="hu-HU" sz="1600" dirty="0" err="1"/>
              <a:t>étrendkiegészítők</a:t>
            </a:r>
            <a:r>
              <a:rPr lang="hu-HU" sz="1600" dirty="0"/>
              <a:t> szedése. </a:t>
            </a:r>
            <a:endParaRPr lang="hu-HU" sz="1600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600" dirty="0" smtClean="0"/>
              <a:t>Megelőzhető </a:t>
            </a:r>
            <a:r>
              <a:rPr lang="hu-HU" sz="1600" dirty="0"/>
              <a:t>lehet az Alzheimer-kór kialakulása, a vérszegénység és különböző szívproblémák</a:t>
            </a:r>
            <a:r>
              <a:rPr lang="hu-HU" sz="1600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600" dirty="0"/>
              <a:t>Vegetáriánusoknál és </a:t>
            </a:r>
            <a:r>
              <a:rPr lang="hu-HU" sz="1600" dirty="0" err="1"/>
              <a:t>vegánoknál</a:t>
            </a:r>
            <a:r>
              <a:rPr lang="hu-HU" sz="1600" dirty="0"/>
              <a:t> különösen fontos odafigyelni a </a:t>
            </a:r>
            <a:r>
              <a:rPr lang="hu-HU" sz="1600" dirty="0" smtClean="0"/>
              <a:t>bevitelére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600" dirty="0" smtClean="0"/>
              <a:t>Húsok, </a:t>
            </a:r>
            <a:r>
              <a:rPr lang="hu-HU" sz="1600" dirty="0" err="1" smtClean="0"/>
              <a:t>belőségek</a:t>
            </a:r>
            <a:r>
              <a:rPr lang="hu-HU" sz="1600" dirty="0" smtClean="0"/>
              <a:t>, tojás, sörélesztő és SAVANYÚ KÁPOSZTA ( B3,B6, C VIT. KÁLIUM ÉS CINK IS)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600" dirty="0" err="1" smtClean="0"/>
              <a:t>Myelin</a:t>
            </a:r>
            <a:r>
              <a:rPr lang="hu-HU" sz="1600" dirty="0" smtClean="0"/>
              <a:t> hüvely képzése, szintézise ( agyi betegségek, higany toxicitás)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600" dirty="0"/>
              <a:t>A B12-vitamin pótlása két dolog miatt nehéz: az egyik oka az, hogy a </a:t>
            </a:r>
            <a:r>
              <a:rPr lang="hu-HU" sz="1600" b="1" dirty="0"/>
              <a:t>belekből nagyon rosszul szívódik fel</a:t>
            </a:r>
            <a:r>
              <a:rPr lang="hu-HU" sz="1600" dirty="0"/>
              <a:t>, a másik pedig az, hogy ha egyszer elfogyott a májban elraktározott B12-vitamin, akkor a szervezet a májban található raktárakat fogja feltölteni, és csak ezután engedi keringeni a vérben.</a:t>
            </a: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579769" y="188640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Összetevők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4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39552" y="620688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B12 hiány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Felszívódási zavarok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Gyomor-bél betegségek, </a:t>
            </a:r>
            <a:r>
              <a:rPr lang="hu-HU" dirty="0" err="1" smtClean="0"/>
              <a:t>Crohn</a:t>
            </a:r>
            <a:r>
              <a:rPr lang="hu-HU" dirty="0"/>
              <a:t> </a:t>
            </a:r>
            <a:r>
              <a:rPr lang="hu-HU" dirty="0" smtClean="0"/>
              <a:t>betegség stb.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Vérszegénység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Idegrendszeri panaszok, érzékelési problémák, zsibbadások stb.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Dementia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Hasmenés, székrekedés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Szédülés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Emlékezet kiesések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45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420435"/>
            <a:ext cx="6447501" cy="388077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 err="1" smtClean="0"/>
              <a:t>Resveratrol</a:t>
            </a:r>
            <a:endParaRPr lang="hu-HU" b="1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</a:t>
            </a:r>
            <a:r>
              <a:rPr lang="hu-HU" b="1" dirty="0" err="1"/>
              <a:t>rezveratrol</a:t>
            </a:r>
            <a:r>
              <a:rPr lang="hu-HU" dirty="0"/>
              <a:t> növényekben előforduló, nem </a:t>
            </a:r>
            <a:r>
              <a:rPr lang="hu-HU" dirty="0" err="1" smtClean="0"/>
              <a:t>flavonoid</a:t>
            </a:r>
            <a:r>
              <a:rPr lang="hu-HU" dirty="0" smtClean="0"/>
              <a:t> </a:t>
            </a:r>
            <a:r>
              <a:rPr lang="hu-HU" dirty="0"/>
              <a:t>típusú, a </a:t>
            </a:r>
            <a:r>
              <a:rPr lang="hu-HU" dirty="0" smtClean="0"/>
              <a:t>POLIFENOLOK közé </a:t>
            </a:r>
            <a:r>
              <a:rPr lang="hu-HU" dirty="0"/>
              <a:t>tartozó vegyület.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Főleg </a:t>
            </a:r>
            <a:r>
              <a:rPr lang="hu-HU" dirty="0"/>
              <a:t>a gyümölcsök, termések héjában </a:t>
            </a:r>
            <a:r>
              <a:rPr lang="hu-HU" dirty="0" smtClean="0"/>
              <a:t> található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A </a:t>
            </a:r>
            <a:r>
              <a:rPr lang="hu-HU" dirty="0"/>
              <a:t>növény </a:t>
            </a:r>
            <a:r>
              <a:rPr lang="hu-HU" dirty="0" smtClean="0"/>
              <a:t>immunválaszként </a:t>
            </a:r>
            <a:r>
              <a:rPr lang="hu-HU" dirty="0"/>
              <a:t>termelt vegyülete, mely a fertőzésektől védi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Állatkísérletekben a vegyület </a:t>
            </a:r>
            <a:r>
              <a:rPr lang="hu-HU" dirty="0">
                <a:hlinkClick r:id="rId2" tooltip="Rák (betegség)"/>
              </a:rPr>
              <a:t>rákellenes</a:t>
            </a:r>
            <a:r>
              <a:rPr lang="hu-HU" dirty="0"/>
              <a:t>, gyulladáscsökkentő, </a:t>
            </a:r>
            <a:r>
              <a:rPr lang="hu-HU" dirty="0">
                <a:hlinkClick r:id="rId3" tooltip="Vércukor"/>
              </a:rPr>
              <a:t>vércukorcsökkentő</a:t>
            </a:r>
            <a:r>
              <a:rPr lang="hu-HU" dirty="0"/>
              <a:t> és a kardiovaszkuláris rendszerre gyakorolt jótékony hatását mutatták </a:t>
            </a:r>
            <a:r>
              <a:rPr lang="hu-HU" dirty="0" smtClean="0"/>
              <a:t>ki.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Vörös bor ( </a:t>
            </a:r>
            <a:r>
              <a:rPr lang="hu-HU" dirty="0" err="1" smtClean="0"/>
              <a:t>Pinot</a:t>
            </a:r>
            <a:r>
              <a:rPr lang="hu-HU" dirty="0" smtClean="0"/>
              <a:t> Noir, </a:t>
            </a:r>
            <a:r>
              <a:rPr lang="hu-HU" dirty="0" err="1" smtClean="0"/>
              <a:t>Merlot</a:t>
            </a:r>
            <a:r>
              <a:rPr lang="hu-HU" dirty="0" smtClean="0"/>
              <a:t>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Kakaó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Kék szőlő héja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Csoki</a:t>
            </a:r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579769" y="188640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Összetevők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72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5536" y="692696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Resveratrol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Antioxindáns</a:t>
            </a:r>
            <a:r>
              <a:rPr lang="hu-HU" dirty="0" smtClean="0"/>
              <a:t> ( </a:t>
            </a:r>
            <a:r>
              <a:rPr lang="hu-HU" dirty="0" err="1" smtClean="0"/>
              <a:t>szuproxid</a:t>
            </a:r>
            <a:r>
              <a:rPr lang="hu-HU" dirty="0"/>
              <a:t> </a:t>
            </a:r>
            <a:r>
              <a:rPr lang="hu-HU" dirty="0" smtClean="0"/>
              <a:t>szabadgyök ellen véd)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Szív </a:t>
            </a:r>
            <a:r>
              <a:rPr lang="hu-HU" dirty="0" err="1" smtClean="0"/>
              <a:t>protektív</a:t>
            </a:r>
            <a:r>
              <a:rPr lang="hu-HU" dirty="0" smtClean="0"/>
              <a:t> ( vérnyomásra hatás?)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Gyulladáscsökkentés ( </a:t>
            </a:r>
            <a:r>
              <a:rPr lang="hu-HU" dirty="0" err="1" smtClean="0"/>
              <a:t>PG-on</a:t>
            </a:r>
            <a:r>
              <a:rPr lang="hu-HU" dirty="0" smtClean="0"/>
              <a:t> keresztül)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862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Kép1"/>
          <p:cNvPicPr>
            <a:picLocks noRot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84" y="992554"/>
            <a:ext cx="6347343" cy="440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653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39552" y="764704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Ashwagandha</a:t>
            </a: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/ Indiai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ginzeng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428547"/>
            <a:ext cx="6447501" cy="388077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Az </a:t>
            </a:r>
            <a:r>
              <a:rPr lang="hu-HU" dirty="0" err="1"/>
              <a:t>ashwagandha</a:t>
            </a:r>
            <a:r>
              <a:rPr lang="hu-HU" dirty="0"/>
              <a:t> (</a:t>
            </a:r>
            <a:r>
              <a:rPr lang="hu-HU" dirty="0" err="1"/>
              <a:t>Withania</a:t>
            </a:r>
            <a:r>
              <a:rPr lang="hu-HU" dirty="0"/>
              <a:t> </a:t>
            </a:r>
            <a:r>
              <a:rPr lang="hu-HU" dirty="0" err="1"/>
              <a:t>somnifera</a:t>
            </a:r>
            <a:r>
              <a:rPr lang="hu-HU" dirty="0"/>
              <a:t>) növényt az </a:t>
            </a:r>
            <a:r>
              <a:rPr lang="hu-HU" dirty="0" err="1"/>
              <a:t>ajurvédában</a:t>
            </a:r>
            <a:r>
              <a:rPr lang="hu-HU" dirty="0"/>
              <a:t> már évszázadok-évezredek óta használják biztonsággal, napi rendszerességgel is ún. </a:t>
            </a:r>
            <a:r>
              <a:rPr lang="hu-HU" dirty="0" err="1"/>
              <a:t>rasayanaként</a:t>
            </a:r>
            <a:r>
              <a:rPr lang="hu-HU" dirty="0"/>
              <a:t> (</a:t>
            </a:r>
            <a:r>
              <a:rPr lang="hu-HU" dirty="0" err="1"/>
              <a:t>fiatalítószerként</a:t>
            </a:r>
            <a:r>
              <a:rPr lang="hu-HU" dirty="0"/>
              <a:t>), termékenységfokozóként, afrodiziákumként, </a:t>
            </a:r>
            <a:r>
              <a:rPr lang="hu-HU" dirty="0" err="1"/>
              <a:t>adaptogénként</a:t>
            </a:r>
            <a:r>
              <a:rPr lang="hu-HU" dirty="0"/>
              <a:t> és általános egészségmegőrzés céljából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 err="1" smtClean="0"/>
              <a:t>Sensoril</a:t>
            </a:r>
            <a:r>
              <a:rPr lang="hu-HU" dirty="0" smtClean="0"/>
              <a:t> néven szabadalmaztatott </a:t>
            </a:r>
            <a:r>
              <a:rPr lang="hu-HU" dirty="0" err="1" smtClean="0"/>
              <a:t>Ashwaghanda</a:t>
            </a:r>
            <a:r>
              <a:rPr lang="hu-HU" dirty="0" smtClean="0"/>
              <a:t> kivonat van a </a:t>
            </a:r>
            <a:r>
              <a:rPr lang="hu-HU" dirty="0" err="1" smtClean="0"/>
              <a:t>Brain</a:t>
            </a:r>
            <a:r>
              <a:rPr lang="hu-HU" dirty="0" smtClean="0"/>
              <a:t> </a:t>
            </a:r>
            <a:r>
              <a:rPr lang="hu-HU" dirty="0" err="1" smtClean="0"/>
              <a:t>spry-ben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 smtClean="0"/>
              <a:t>Adaptogén</a:t>
            </a:r>
            <a:r>
              <a:rPr lang="hu-HU" dirty="0" smtClean="0"/>
              <a:t> ( segít a stressz tűrésben és a fizikai állóképességet is növeli)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 smtClean="0"/>
              <a:t>Anti-aging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 smtClean="0"/>
              <a:t>Anti-inflammatory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Csökkenti a </a:t>
            </a:r>
            <a:r>
              <a:rPr lang="hu-HU" dirty="0" err="1" smtClean="0"/>
              <a:t>kortizol</a:t>
            </a:r>
            <a:r>
              <a:rPr lang="hu-HU" dirty="0" smtClean="0"/>
              <a:t> mennyiségét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Vérnyomásra gyakorolt pozitív hatás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 smtClean="0"/>
              <a:t>Libido</a:t>
            </a:r>
            <a:r>
              <a:rPr lang="hu-HU" dirty="0" smtClean="0"/>
              <a:t> és termékenység fokozó ( klinikai </a:t>
            </a:r>
            <a:r>
              <a:rPr lang="hu-HU" dirty="0" err="1" smtClean="0"/>
              <a:t>studyk</a:t>
            </a:r>
            <a:r>
              <a:rPr lang="hu-HU" dirty="0" smtClean="0"/>
              <a:t> a spermiumra gyakorolt pozitív hatásról)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Sport teljesítmény fokozó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 smtClean="0"/>
              <a:t>Telomeráz</a:t>
            </a:r>
            <a:r>
              <a:rPr lang="hu-HU" dirty="0" smtClean="0"/>
              <a:t> enzim aktivitás növelő ( életkorral áll kapcsolatban)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 smtClean="0"/>
              <a:t>Nem ajánlott!! ( Terhességben, szoptatáskor és pajzsmirigy betegeknél)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67550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Astaxanthin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Az </a:t>
            </a:r>
            <a:r>
              <a:rPr lang="hu-HU" dirty="0"/>
              <a:t>egyik legerősebb természetes antioxidáns, mely támogathatja immunrendszerünket és segítheti szerveztünk a káros szabadgyökökkel és az oxidatív stresszel </a:t>
            </a:r>
            <a:r>
              <a:rPr lang="hu-HU" dirty="0" smtClean="0"/>
              <a:t>szemben.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/>
              <a:t>S</a:t>
            </a:r>
            <a:r>
              <a:rPr lang="hu-HU" dirty="0" smtClean="0"/>
              <a:t>zív- </a:t>
            </a:r>
            <a:r>
              <a:rPr lang="hu-HU" dirty="0"/>
              <a:t>és </a:t>
            </a:r>
            <a:r>
              <a:rPr lang="hu-HU" dirty="0" smtClean="0"/>
              <a:t>érrendszer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Növelheti </a:t>
            </a:r>
            <a:r>
              <a:rPr lang="hu-HU" dirty="0"/>
              <a:t>az állóképességet és a koncentrációt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Stresszoldóként</a:t>
            </a:r>
            <a:r>
              <a:rPr lang="hu-HU" dirty="0" smtClean="0"/>
              <a:t> </a:t>
            </a:r>
            <a:r>
              <a:rPr lang="hu-HU" dirty="0"/>
              <a:t>enyhítheti az alvásproblémákat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Csökkentheti </a:t>
            </a:r>
            <a:r>
              <a:rPr lang="hu-HU" dirty="0"/>
              <a:t>a szem érzékenységét, lassíthatja kifáradását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Támogathatja </a:t>
            </a:r>
            <a:r>
              <a:rPr lang="hu-HU" dirty="0"/>
              <a:t>emésztőrendszerünk és idegrendszerünk kiegyensúlyozott működését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048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Az</a:t>
            </a:r>
            <a:r>
              <a:rPr lang="hu-HU" dirty="0"/>
              <a:t> </a:t>
            </a:r>
            <a:r>
              <a:rPr lang="hu-HU" b="1" dirty="0" err="1">
                <a:hlinkClick r:id="rId2"/>
              </a:rPr>
              <a:t>Astaxanthin</a:t>
            </a:r>
            <a:r>
              <a:rPr lang="hu-HU" dirty="0"/>
              <a:t> a természet egyik legerősebb antioxidánsa, valójában egy alga fajtában (</a:t>
            </a:r>
            <a:r>
              <a:rPr lang="hu-HU" dirty="0" err="1"/>
              <a:t>Haematococcus</a:t>
            </a:r>
            <a:r>
              <a:rPr lang="hu-HU" dirty="0"/>
              <a:t> </a:t>
            </a:r>
            <a:r>
              <a:rPr lang="hu-HU" dirty="0" err="1"/>
              <a:t>Pluvialis</a:t>
            </a:r>
            <a:r>
              <a:rPr lang="hu-HU" dirty="0"/>
              <a:t> algában) jelen lévő vöröses anyag (</a:t>
            </a:r>
            <a:r>
              <a:rPr lang="hu-HU" dirty="0" err="1"/>
              <a:t>karotinoid</a:t>
            </a:r>
            <a:r>
              <a:rPr lang="hu-HU" dirty="0"/>
              <a:t>), amit tengeri élőlények, mint például a lazac és a </a:t>
            </a:r>
            <a:r>
              <a:rPr lang="hu-HU" dirty="0" err="1"/>
              <a:t>krill</a:t>
            </a:r>
            <a:r>
              <a:rPr lang="hu-HU" dirty="0"/>
              <a:t>, de a flamingó is előszeretettel fogyaszt.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500-szor </a:t>
            </a:r>
            <a:r>
              <a:rPr lang="hu-HU" dirty="0"/>
              <a:t>hatékonyabb az E-vitaminnál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800-szor </a:t>
            </a:r>
            <a:r>
              <a:rPr lang="hu-HU" dirty="0"/>
              <a:t>erősebb a CoQ10-nél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6000-szer </a:t>
            </a:r>
            <a:r>
              <a:rPr lang="hu-HU" dirty="0"/>
              <a:t>hatásosabb a C-vitaminnál</a:t>
            </a:r>
          </a:p>
          <a:p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1520" y="476672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Astaxanthin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rticles-sistemaendocannabinoide_text_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3"/>
          <a:stretch/>
        </p:blipFill>
        <p:spPr bwMode="auto">
          <a:xfrm>
            <a:off x="1517189" y="788152"/>
            <a:ext cx="4429125" cy="52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Rhodiola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467544" y="980728"/>
            <a:ext cx="6447501" cy="388077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500" b="1" dirty="0" err="1" smtClean="0"/>
              <a:t>Rhodiola</a:t>
            </a:r>
            <a:r>
              <a:rPr lang="hu-HU" sz="1500" dirty="0" smtClean="0"/>
              <a:t>/aranygyökér, sarki gyökér/ rózsagyökér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500" dirty="0" err="1" smtClean="0"/>
              <a:t>Adaptogén</a:t>
            </a:r>
            <a:endParaRPr lang="hu-HU" sz="1500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500" dirty="0"/>
              <a:t>A </a:t>
            </a:r>
            <a:r>
              <a:rPr lang="hu-HU" sz="1500" dirty="0" err="1"/>
              <a:t>Rhodiolát</a:t>
            </a:r>
            <a:r>
              <a:rPr lang="hu-HU" sz="1500" dirty="0"/>
              <a:t> már évszázadok, sőt, évezredek óta alkalmazzák a népi gyógyászatban. </a:t>
            </a:r>
            <a:endParaRPr lang="hu-HU" sz="1500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500" dirty="0" smtClean="0"/>
              <a:t>Első </a:t>
            </a:r>
            <a:r>
              <a:rPr lang="hu-HU" sz="1500" dirty="0"/>
              <a:t>írásos emléke Kr. előtt 77-ből származik, Egy görög belgyógyász, </a:t>
            </a:r>
            <a:r>
              <a:rPr lang="hu-HU" sz="1500" dirty="0" err="1"/>
              <a:t>Dioscorides</a:t>
            </a:r>
            <a:r>
              <a:rPr lang="hu-HU" sz="1500" dirty="0"/>
              <a:t> írta le orvosságként. </a:t>
            </a:r>
            <a:endParaRPr lang="hu-HU" sz="1500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500" dirty="0" smtClean="0"/>
              <a:t>Az </a:t>
            </a:r>
            <a:r>
              <a:rPr lang="hu-HU" sz="1500" dirty="0"/>
              <a:t>ókori rómaiak és görögök fáradtság ellen, a vikingek az állóképesség növelésére és másnaposság ellen használták, az eszkimók és a lappok hosszú vadászatok után rágcsálták előszeretettel a </a:t>
            </a:r>
            <a:r>
              <a:rPr lang="hu-HU" sz="1500" dirty="0" err="1"/>
              <a:t>Rhodiola</a:t>
            </a:r>
            <a:r>
              <a:rPr lang="hu-HU" sz="1500" dirty="0"/>
              <a:t> gyökerét, hogy bírják a hazafelé vezető utat. </a:t>
            </a:r>
            <a:endParaRPr lang="hu-HU" sz="1500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500" dirty="0" smtClean="0"/>
              <a:t>Mindezek </a:t>
            </a:r>
            <a:r>
              <a:rPr lang="hu-HU" sz="1500" dirty="0"/>
              <a:t>ellenére felhasználásának Szibériában és a Távol-Keleten van – ha lehet ezt mondani – a legnagyobb hagyománya. </a:t>
            </a:r>
            <a:endParaRPr lang="hu-HU" sz="1500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500" dirty="0" smtClean="0"/>
              <a:t>Ezeken </a:t>
            </a:r>
            <a:r>
              <a:rPr lang="hu-HU" sz="1500" dirty="0"/>
              <a:t>a területeken az állóképesség fokozására, az élethossz növelésére, depresszióra, sőt, a házasulandók erőnlétének fokozására és egészséges utódnemzésre alkalmazták, valamint különböző </a:t>
            </a:r>
            <a:r>
              <a:rPr lang="hu-HU" sz="1500" dirty="0" err="1"/>
              <a:t>gasztrointesztinális-</a:t>
            </a:r>
            <a:r>
              <a:rPr lang="hu-HU" sz="1500" dirty="0"/>
              <a:t>, tüdő-, valamint idegrendszeri betegségek esetén </a:t>
            </a:r>
            <a:r>
              <a:rPr lang="hu-HU" sz="1500" dirty="0" smtClean="0"/>
              <a:t>gyógyszerként. A </a:t>
            </a:r>
            <a:r>
              <a:rPr lang="hu-HU" sz="1500" dirty="0"/>
              <a:t>belőle készült kivonatok receptúrája hosszú évszázadokon keresztül szigorúan titkos volt, még a termőterületeit és begyűjtési helyét is csak a beavatottak ismerhették</a:t>
            </a:r>
            <a:r>
              <a:rPr lang="hu-HU" sz="1500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z="1500" dirty="0" smtClean="0"/>
              <a:t>MAOI  gátló szerekkel nem </a:t>
            </a:r>
            <a:r>
              <a:rPr lang="hu-HU" sz="1500" dirty="0" err="1" smtClean="0"/>
              <a:t>adaható</a:t>
            </a:r>
            <a:r>
              <a:rPr lang="hu-HU" sz="1500" dirty="0" smtClean="0"/>
              <a:t> együtt. ( </a:t>
            </a:r>
            <a:r>
              <a:rPr lang="hu-HU" sz="1500" dirty="0" err="1" smtClean="0"/>
              <a:t>Pszichiátirai</a:t>
            </a:r>
            <a:r>
              <a:rPr lang="hu-HU" sz="1500" dirty="0" smtClean="0"/>
              <a:t> szerek, bipoláris, pánik betegek, antidepresszánsok)</a:t>
            </a:r>
            <a:endParaRPr lang="hu-HU" sz="1500" dirty="0"/>
          </a:p>
        </p:txBody>
      </p:sp>
    </p:spTree>
    <p:extLst>
      <p:ext uri="{BB962C8B-B14F-4D97-AF65-F5344CB8AC3E}">
        <p14:creationId xmlns:p14="http://schemas.microsoft.com/office/powerpoint/2010/main" val="18356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404664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Boost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7" b="46051"/>
          <a:stretch/>
        </p:blipFill>
        <p:spPr>
          <a:xfrm>
            <a:off x="3426993" y="73113"/>
            <a:ext cx="3624301" cy="2085201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97011" y="2158314"/>
            <a:ext cx="1791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B12-vitaminnal</a:t>
            </a:r>
          </a:p>
          <a:p>
            <a:pPr marL="285750" indent="-285750">
              <a:buFontTx/>
              <a:buChar char="-"/>
            </a:pPr>
            <a:r>
              <a:rPr lang="hu-HU" dirty="0" err="1" smtClean="0"/>
              <a:t>Resveratrol</a:t>
            </a:r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smtClean="0"/>
              <a:t>Zöld tea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Kávébab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61"/>
          <a:stretch/>
        </p:blipFill>
        <p:spPr>
          <a:xfrm>
            <a:off x="3234619" y="2466889"/>
            <a:ext cx="3816674" cy="389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Általános egészség fokozó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Energia szint növelő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Anyagcsere optimalizáló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Hormonális egyensúly szabályozó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Szív-és érrendszeri betegségeknél megelőző hatás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Májvédő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Tesztoszteron szint növelő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Vörös vérsejt képzés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Migrénre való hajlamot csökkenti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Idegrendszerre is hat</a:t>
            </a:r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9512" y="404664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Boost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3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B12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Resveratrol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Lásd az előző diákon.</a:t>
            </a:r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9512" y="404664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Boost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7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Zöld tea/ kávébab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zöld tea pozitív egészségügyi hatásait számos kutatás és vizsgálat igazolta.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A </a:t>
            </a:r>
            <a:r>
              <a:rPr lang="hu-HU" dirty="0"/>
              <a:t>teában lévő hatóanyagok segítenek a fogyásban, rákmegelőző, koleszterinszintet csökkentő, érvédő szerepük is régóta ismert tény az orvoslásban.</a:t>
            </a:r>
            <a:br>
              <a:rPr lang="hu-HU" dirty="0"/>
            </a:b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tea leginkább említésre méltó </a:t>
            </a:r>
            <a:r>
              <a:rPr lang="hu-HU" dirty="0" err="1"/>
              <a:t>pozítv</a:t>
            </a:r>
            <a:r>
              <a:rPr lang="hu-HU" dirty="0"/>
              <a:t> egészségügyi hatása összetevőiben rejlik. Antioxidáns hatású vegyületei közül legfontosabbak a </a:t>
            </a:r>
            <a:r>
              <a:rPr lang="hu-HU" b="1" dirty="0" err="1"/>
              <a:t>polifenol</a:t>
            </a:r>
            <a:r>
              <a:rPr lang="hu-HU" dirty="0"/>
              <a:t> szerkezetű, </a:t>
            </a:r>
            <a:r>
              <a:rPr lang="hu-HU" dirty="0" err="1"/>
              <a:t>flavonoid</a:t>
            </a:r>
            <a:r>
              <a:rPr lang="hu-HU" dirty="0"/>
              <a:t> vegyületek, melyek nagy koncentrációban fordulnak elő a teában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Hangulat, memória, agyi funkciók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Májra is jótékony hatás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 smtClean="0"/>
              <a:t>Anti-aging</a:t>
            </a:r>
            <a:r>
              <a:rPr lang="hu-HU" dirty="0" smtClean="0"/>
              <a:t> ( erős antioxidáns)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267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Zöld tea és a fogyás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hu-HU" dirty="0"/>
              <a:t>A zöld teában lévő </a:t>
            </a:r>
            <a:r>
              <a:rPr lang="hu-HU" dirty="0" err="1"/>
              <a:t>epigallocatechin-gallát</a:t>
            </a:r>
            <a:r>
              <a:rPr lang="hu-HU" dirty="0"/>
              <a:t> állatkísérletekben már bebizonyította jótékony hatását az elhízás kialakulásának megelőzésében is, hiszen az </a:t>
            </a:r>
            <a:r>
              <a:rPr lang="hu-HU" dirty="0" err="1"/>
              <a:t>epigallocatechin-gallátot</a:t>
            </a:r>
            <a:r>
              <a:rPr lang="hu-HU" dirty="0"/>
              <a:t> fogyasztó csoportban a kontrollcsoporthoz képest egyértelmű összefüggés volt kimutatható a zöld tea hatóanyagának fogyasztása és a </a:t>
            </a:r>
            <a:r>
              <a:rPr lang="hu-HU" b="1" dirty="0"/>
              <a:t>kisebb testtömeg, az alacsonyabb koleszterinszint és a kisebb mértékű inzulinrezisztencia között</a:t>
            </a:r>
            <a:r>
              <a:rPr lang="hu-HU" dirty="0"/>
              <a:t>. </a:t>
            </a:r>
            <a:endParaRPr lang="hu-HU" dirty="0" smtClean="0"/>
          </a:p>
          <a:p>
            <a:r>
              <a:rPr lang="hu-HU" dirty="0" smtClean="0"/>
              <a:t>Az </a:t>
            </a:r>
            <a:r>
              <a:rPr lang="hu-HU" dirty="0"/>
              <a:t>összefüggést a tradicionális kínai orvoslás emberek esetében is igazolta tapasztalati úton.</a:t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75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260648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Kávé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Néhány </a:t>
            </a:r>
            <a:r>
              <a:rPr lang="hu-HU" dirty="0"/>
              <a:t>évtizede a kávéivást még a keringési betegségek kockázati tényezőjének gondoltuk, majd sorra jelentek meg a benne lévő anyagok pozitív hatásait ismertető tanulmányok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/>
              <a:t>kávé számottevő mennyiségű </a:t>
            </a:r>
            <a:r>
              <a:rPr lang="hu-HU" dirty="0" err="1"/>
              <a:t>klorogénsavat</a:t>
            </a:r>
            <a:r>
              <a:rPr lang="hu-HU" dirty="0"/>
              <a:t>, koffeint és terpéneket tartalmaz. A </a:t>
            </a:r>
            <a:r>
              <a:rPr lang="hu-HU" dirty="0" err="1"/>
              <a:t>klorogénsavak</a:t>
            </a:r>
            <a:r>
              <a:rPr lang="hu-HU" dirty="0"/>
              <a:t> laboratóriumi vizsgálatokban antioxidáns hatásúak, ám az kérdéses, hogy elfogyasztva mi marad ebből a hatásból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/>
              <a:t>A koffein a bélcsatornából gyorsan felszívódik, és eljut a szervezet minden pontjára, az agyat is beleértve.</a:t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349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Több </a:t>
            </a:r>
            <a:r>
              <a:rPr lang="hu-HU" dirty="0"/>
              <a:t>nagy tanulmányból az derült ki, hogy az intenzív kávéfogyasztás – legalább napi négy-hat csésze – kb. egyharmadával csökkenti a 2-es típusú cukorbetegség kialakulásának kockázatát.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Más </a:t>
            </a:r>
            <a:r>
              <a:rPr lang="hu-HU" dirty="0"/>
              <a:t>vizsgálatokban azt tapasztalták, hogy a legalább napi egy csésze kávé elfogyasztása </a:t>
            </a:r>
            <a:r>
              <a:rPr lang="hu-HU" b="1" dirty="0"/>
              <a:t>férfiaknál</a:t>
            </a:r>
            <a:r>
              <a:rPr lang="hu-HU" dirty="0"/>
              <a:t> a rákövetkező tíz év során 40−60%-kal csökkentette a </a:t>
            </a:r>
            <a:r>
              <a:rPr lang="hu-HU" b="1" dirty="0"/>
              <a:t>Parkinson-kór </a:t>
            </a:r>
            <a:r>
              <a:rPr lang="hu-HU" dirty="0"/>
              <a:t>kialakulásának veszélyét. A megelőző hatás arányos volt a kávéivás mértékével</a:t>
            </a:r>
            <a:r>
              <a:rPr lang="hu-HU" dirty="0" smtClean="0"/>
              <a:t>.</a:t>
            </a:r>
          </a:p>
          <a:p>
            <a:pPr marL="0" indent="0">
              <a:buNone/>
            </a:pPr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9512" y="26064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Kávé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78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Peak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25" b="47407"/>
          <a:stretch/>
        </p:blipFill>
        <p:spPr>
          <a:xfrm>
            <a:off x="3234620" y="140659"/>
            <a:ext cx="3720882" cy="2057986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97011" y="2158313"/>
            <a:ext cx="17917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Szarvas agancs kivonata</a:t>
            </a:r>
          </a:p>
          <a:p>
            <a:pPr marL="285750" indent="-285750">
              <a:buFontTx/>
              <a:buChar char="-"/>
            </a:pPr>
            <a:r>
              <a:rPr lang="hu-HU" dirty="0" err="1" smtClean="0"/>
              <a:t>Goji</a:t>
            </a:r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err="1" smtClean="0"/>
              <a:t>Noni</a:t>
            </a:r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err="1" smtClean="0"/>
              <a:t>Yerba</a:t>
            </a:r>
            <a:r>
              <a:rPr lang="hu-HU" dirty="0" smtClean="0"/>
              <a:t> </a:t>
            </a:r>
            <a:r>
              <a:rPr lang="hu-HU" dirty="0" err="1" smtClean="0"/>
              <a:t>Mate</a:t>
            </a:r>
            <a:endParaRPr lang="hu-HU" dirty="0" smtClean="0"/>
          </a:p>
          <a:p>
            <a:pPr marL="285750" indent="-285750">
              <a:buFontTx/>
              <a:buChar char="-"/>
            </a:pPr>
            <a:r>
              <a:rPr lang="hu-HU" dirty="0" smtClean="0"/>
              <a:t>Mangosteen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Maqui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Málna (ketonok)</a:t>
            </a:r>
          </a:p>
          <a:p>
            <a:pPr marL="285750" indent="-285750">
              <a:buFontTx/>
              <a:buChar char="-"/>
            </a:pPr>
            <a:r>
              <a:rPr lang="hu-HU" dirty="0" err="1" smtClean="0"/>
              <a:t>Acai</a:t>
            </a:r>
            <a:r>
              <a:rPr lang="hu-HU" dirty="0" smtClean="0"/>
              <a:t> bogyó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86"/>
          <a:stretch/>
        </p:blipFill>
        <p:spPr>
          <a:xfrm>
            <a:off x="3150525" y="2578444"/>
            <a:ext cx="3804977" cy="40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9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Peak</a:t>
            </a: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hatásai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Általános egészségi mutató javul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Immunrendszer fokozó ( szabályzó)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Anti-aging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Koleszterin, vércukor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Magasvérnyomásra</a:t>
            </a:r>
            <a:r>
              <a:rPr lang="hu-HU" dirty="0" smtClean="0"/>
              <a:t> jótékony hatás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PMS, menzesz, és </a:t>
            </a:r>
            <a:r>
              <a:rPr lang="hu-HU" dirty="0" err="1" smtClean="0"/>
              <a:t>menopausa</a:t>
            </a:r>
            <a:r>
              <a:rPr lang="hu-HU" dirty="0" smtClean="0"/>
              <a:t> gondok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Hajhullást megelőző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Gyorsabb lábadozás betegségek után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Stressz csökkentő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Libidó fokozó</a:t>
            </a:r>
          </a:p>
          <a:p>
            <a:endParaRPr lang="hu-HU" dirty="0" smtClean="0"/>
          </a:p>
          <a:p>
            <a:endParaRPr lang="hu-HU" dirty="0" smtClean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2135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Mire használhatóak a </a:t>
            </a:r>
            <a:r>
              <a:rPr lang="hu-HU" dirty="0" err="1" smtClean="0"/>
              <a:t>Fitokannabinoidok</a:t>
            </a:r>
            <a:r>
              <a:rPr lang="hu-HU" dirty="0" smtClean="0"/>
              <a:t>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A Cannabis </a:t>
            </a:r>
            <a:r>
              <a:rPr lang="hu-HU" dirty="0" err="1"/>
              <a:t>Sativa</a:t>
            </a:r>
            <a:r>
              <a:rPr lang="hu-HU" dirty="0"/>
              <a:t> magban számos anyag </a:t>
            </a:r>
            <a:r>
              <a:rPr lang="hu-HU" dirty="0" err="1"/>
              <a:t>megtaláható</a:t>
            </a:r>
            <a:r>
              <a:rPr lang="hu-HU" dirty="0"/>
              <a:t>: </a:t>
            </a:r>
            <a:endParaRPr lang="hu-HU" dirty="0" smtClean="0"/>
          </a:p>
          <a:p>
            <a:r>
              <a:rPr lang="hu-HU" dirty="0" smtClean="0"/>
              <a:t>- </a:t>
            </a:r>
            <a:r>
              <a:rPr lang="hu-HU" dirty="0"/>
              <a:t>összesen 483 ismert vegyület közül, amelyek a kenderben találhatók - ebből legalább </a:t>
            </a:r>
            <a:r>
              <a:rPr lang="hu-HU" dirty="0" smtClean="0"/>
              <a:t>113 (+) </a:t>
            </a:r>
            <a:r>
              <a:rPr lang="hu-HU" dirty="0"/>
              <a:t>különböző </a:t>
            </a:r>
            <a:r>
              <a:rPr lang="hu-HU" dirty="0" err="1"/>
              <a:t>kannabinoidot</a:t>
            </a:r>
            <a:r>
              <a:rPr lang="hu-HU" dirty="0"/>
              <a:t> </a:t>
            </a:r>
            <a:r>
              <a:rPr lang="hu-HU" dirty="0" smtClean="0"/>
              <a:t>tartalmaz</a:t>
            </a:r>
          </a:p>
          <a:p>
            <a:r>
              <a:rPr lang="hu-HU" dirty="0" smtClean="0"/>
              <a:t>Kiemelten </a:t>
            </a:r>
            <a:r>
              <a:rPr lang="hu-HU" dirty="0"/>
              <a:t>érdekes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tetrahidrokannabinol</a:t>
            </a:r>
            <a:r>
              <a:rPr lang="hu-HU" dirty="0" smtClean="0"/>
              <a:t> </a:t>
            </a:r>
            <a:r>
              <a:rPr lang="hu-HU" dirty="0"/>
              <a:t>(THC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kannabidiol</a:t>
            </a:r>
            <a:r>
              <a:rPr lang="hu-HU" dirty="0" smtClean="0"/>
              <a:t> </a:t>
            </a:r>
            <a:r>
              <a:rPr lang="hu-HU" dirty="0"/>
              <a:t>(CBD), </a:t>
            </a:r>
            <a:endParaRPr lang="hu-HU" dirty="0" smtClean="0"/>
          </a:p>
          <a:p>
            <a:pPr lvl="1"/>
            <a:r>
              <a:rPr lang="hu-HU" dirty="0" err="1" smtClean="0"/>
              <a:t>kannabinol</a:t>
            </a:r>
            <a:r>
              <a:rPr lang="hu-HU" dirty="0" smtClean="0"/>
              <a:t> </a:t>
            </a:r>
            <a:r>
              <a:rPr lang="hu-HU" dirty="0"/>
              <a:t>(CBN), </a:t>
            </a:r>
            <a:endParaRPr lang="hu-HU" dirty="0" smtClean="0"/>
          </a:p>
          <a:p>
            <a:pPr lvl="1"/>
            <a:r>
              <a:rPr lang="hu-HU" dirty="0" err="1" smtClean="0"/>
              <a:t>tetrahidrokannabivarin</a:t>
            </a:r>
            <a:r>
              <a:rPr lang="hu-HU" dirty="0" smtClean="0"/>
              <a:t> </a:t>
            </a:r>
            <a:r>
              <a:rPr lang="hu-HU" dirty="0"/>
              <a:t>(THCV</a:t>
            </a:r>
            <a:r>
              <a:rPr lang="hu-HU" dirty="0" smtClean="0"/>
              <a:t>),</a:t>
            </a:r>
          </a:p>
          <a:p>
            <a:pPr lvl="1"/>
            <a:r>
              <a:rPr lang="hu-HU" dirty="0" err="1" smtClean="0"/>
              <a:t>kannabigerol</a:t>
            </a:r>
            <a:r>
              <a:rPr lang="hu-HU" dirty="0" smtClean="0"/>
              <a:t> </a:t>
            </a:r>
            <a:r>
              <a:rPr lang="hu-HU" dirty="0"/>
              <a:t>(CBG</a:t>
            </a:r>
            <a:r>
              <a:rPr lang="hu-HU" dirty="0" smtClean="0"/>
              <a:t>)</a:t>
            </a:r>
          </a:p>
          <a:p>
            <a:pPr lvl="1"/>
            <a:endParaRPr lang="hu-HU" dirty="0"/>
          </a:p>
          <a:p>
            <a:pPr lvl="1"/>
            <a:r>
              <a:rPr lang="hu-HU" dirty="0" smtClean="0"/>
              <a:t>Kutatások </a:t>
            </a:r>
            <a:r>
              <a:rPr lang="hu-HU" dirty="0"/>
              <a:t>alapján számos bíztató </a:t>
            </a:r>
            <a:r>
              <a:rPr lang="hu-HU" dirty="0" smtClean="0"/>
              <a:t>eredmény főleg </a:t>
            </a:r>
            <a:r>
              <a:rPr lang="hu-HU" dirty="0"/>
              <a:t>fájdalomcsillapítás, neurológiai területek, onkológia, stb.</a:t>
            </a:r>
          </a:p>
        </p:txBody>
      </p:sp>
    </p:spTree>
    <p:extLst>
      <p:ext uri="{BB962C8B-B14F-4D97-AF65-F5344CB8AC3E}">
        <p14:creationId xmlns:p14="http://schemas.microsoft.com/office/powerpoint/2010/main" val="28159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056784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Szarvas agancs bársony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/>
              <a:t>Szarvas Agancs bársonyt több mint 2000 </a:t>
            </a:r>
            <a:r>
              <a:rPr lang="hu-HU" dirty="0" smtClean="0"/>
              <a:t>éve használják </a:t>
            </a:r>
            <a:r>
              <a:rPr lang="hu-HU" dirty="0"/>
              <a:t>a hagyományos kínai orvoslásban az </a:t>
            </a:r>
            <a:r>
              <a:rPr lang="hu-HU" dirty="0" smtClean="0"/>
              <a:t>általános egészség </a:t>
            </a:r>
            <a:r>
              <a:rPr lang="hu-HU" dirty="0"/>
              <a:t>támogatására.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 err="1"/>
              <a:t>Deer</a:t>
            </a:r>
            <a:r>
              <a:rPr lang="hu-HU" dirty="0"/>
              <a:t> </a:t>
            </a:r>
            <a:r>
              <a:rPr lang="hu-HU" dirty="0" err="1"/>
              <a:t>Antler</a:t>
            </a:r>
            <a:r>
              <a:rPr lang="hu-HU" dirty="0"/>
              <a:t> </a:t>
            </a:r>
            <a:r>
              <a:rPr lang="hu-HU" dirty="0" err="1"/>
              <a:t>Velvet</a:t>
            </a:r>
            <a:r>
              <a:rPr lang="hu-HU" dirty="0"/>
              <a:t> </a:t>
            </a:r>
            <a:r>
              <a:rPr lang="hu-HU" dirty="0" smtClean="0"/>
              <a:t>nem szintetikus </a:t>
            </a:r>
            <a:r>
              <a:rPr lang="hu-HU" dirty="0"/>
              <a:t>anyag.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1930 </a:t>
            </a:r>
            <a:r>
              <a:rPr lang="hu-HU" dirty="0"/>
              <a:t>óta több száz publikált cikk és tanulmány készült a </a:t>
            </a:r>
            <a:r>
              <a:rPr lang="hu-HU" dirty="0" smtClean="0"/>
              <a:t>biokémiai hatásairól</a:t>
            </a:r>
            <a:r>
              <a:rPr lang="hu-HU" dirty="0"/>
              <a:t>, ahol javasolják Szarvas Agancs Bársony </a:t>
            </a:r>
            <a:r>
              <a:rPr lang="hu-HU" dirty="0" smtClean="0"/>
              <a:t>napi fogyasztását </a:t>
            </a:r>
            <a:r>
              <a:rPr lang="hu-HU" dirty="0"/>
              <a:t>táplálék kiegészítés céljából.</a:t>
            </a:r>
          </a:p>
        </p:txBody>
      </p:sp>
    </p:spTree>
    <p:extLst>
      <p:ext uri="{BB962C8B-B14F-4D97-AF65-F5344CB8AC3E}">
        <p14:creationId xmlns:p14="http://schemas.microsoft.com/office/powerpoint/2010/main" val="149677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Szarvas agancs kivonat ( bársony)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Porcokra jótékony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Izomzatra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Szívizomra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Sejtek növekedését fokozza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Gyorsabb regeneráció sérülések után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Erőnlét fokozó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Javítja a keringést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Gyulladás csökkentő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4627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Goji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469293"/>
            <a:ext cx="6447501" cy="493150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/>
              <a:t>KÍNA ÉSZAK-NYUGATI TARTOMÁNYÁBAN NEM RITKA A 100 ÉVES ÉLETKOR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>Úgy tartják, hogy ennek az oka a </a:t>
            </a:r>
            <a:r>
              <a:rPr lang="hu-HU" dirty="0" err="1"/>
              <a:t>goji</a:t>
            </a:r>
            <a:r>
              <a:rPr lang="hu-HU" dirty="0"/>
              <a:t> bogyó rendszeres fogyasztása, melyet a</a:t>
            </a:r>
            <a:br>
              <a:rPr lang="hu-HU" dirty="0"/>
            </a:br>
            <a:r>
              <a:rPr lang="hu-HU" dirty="0"/>
              <a:t>kínaiak egyébként is az </a:t>
            </a:r>
            <a:r>
              <a:rPr lang="hu-HU" i="1" dirty="0"/>
              <a:t>„örök ifjúság italának”</a:t>
            </a:r>
            <a:r>
              <a:rPr lang="hu-HU" dirty="0"/>
              <a:t> neveznek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</a:t>
            </a:r>
            <a:r>
              <a:rPr lang="hu-HU" dirty="0" err="1"/>
              <a:t>goji</a:t>
            </a:r>
            <a:r>
              <a:rPr lang="hu-HU" dirty="0"/>
              <a:t> </a:t>
            </a:r>
            <a:r>
              <a:rPr lang="hu-HU" dirty="0" err="1"/>
              <a:t>berry</a:t>
            </a:r>
            <a:r>
              <a:rPr lang="hu-HU" dirty="0"/>
              <a:t> gazdag </a:t>
            </a:r>
            <a:r>
              <a:rPr lang="hu-HU" dirty="0" err="1"/>
              <a:t>ellagitanninokként</a:t>
            </a:r>
            <a:r>
              <a:rPr lang="hu-HU" dirty="0"/>
              <a:t> és </a:t>
            </a:r>
            <a:r>
              <a:rPr lang="hu-HU" dirty="0" err="1"/>
              <a:t>ellagsavként</a:t>
            </a:r>
            <a:r>
              <a:rPr lang="hu-HU" dirty="0"/>
              <a:t> ismert rákellenes vegyületekben. Az </a:t>
            </a:r>
            <a:r>
              <a:rPr lang="hu-HU" dirty="0" err="1"/>
              <a:t>ellagitanninok</a:t>
            </a:r>
            <a:r>
              <a:rPr lang="hu-HU" dirty="0"/>
              <a:t> az </a:t>
            </a:r>
            <a:r>
              <a:rPr lang="hu-HU" dirty="0" err="1"/>
              <a:t>ellagsav</a:t>
            </a:r>
            <a:r>
              <a:rPr lang="hu-HU" dirty="0"/>
              <a:t> </a:t>
            </a:r>
            <a:r>
              <a:rPr lang="hu-HU" dirty="0" err="1"/>
              <a:t>prekurzorai</a:t>
            </a:r>
            <a:r>
              <a:rPr lang="hu-HU" dirty="0"/>
              <a:t> (</a:t>
            </a:r>
            <a:r>
              <a:rPr lang="hu-HU" dirty="0" err="1"/>
              <a:t>előanyagai</a:t>
            </a:r>
            <a:r>
              <a:rPr lang="hu-HU" dirty="0"/>
              <a:t>), melyek az emésztőrendszerben alakulnak át tiszta </a:t>
            </a:r>
            <a:r>
              <a:rPr lang="hu-HU" dirty="0" err="1"/>
              <a:t>ellagsavvá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Az </a:t>
            </a:r>
            <a:r>
              <a:rPr lang="hu-HU" dirty="0" err="1"/>
              <a:t>ellagsav</a:t>
            </a:r>
            <a:r>
              <a:rPr lang="hu-HU" dirty="0"/>
              <a:t> erős mutáció- és rákellenes tulajdonságát több mint 100 vizsgálat támasztja alá.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Szív-és érrendszer ( TG, szint, Koleszterin szint, Kálium szint nő)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</a:t>
            </a:r>
            <a:r>
              <a:rPr lang="hu-HU" b="1" dirty="0"/>
              <a:t>Pekingi Orvostudományi Egyetem  </a:t>
            </a:r>
            <a:r>
              <a:rPr lang="hu-HU" b="1" dirty="0" err="1"/>
              <a:t>Patofiziológiai</a:t>
            </a:r>
            <a:r>
              <a:rPr lang="hu-HU" b="1" dirty="0"/>
              <a:t> Tanszékének </a:t>
            </a:r>
            <a:r>
              <a:rPr lang="hu-HU" dirty="0"/>
              <a:t>egy 1998-as, állatokon végzett vizsgálatában </a:t>
            </a:r>
            <a:r>
              <a:rPr lang="hu-HU" b="1" u="sng" dirty="0"/>
              <a:t>a </a:t>
            </a:r>
            <a:r>
              <a:rPr lang="hu-HU" b="1" u="sng" dirty="0" err="1"/>
              <a:t>goji</a:t>
            </a:r>
            <a:r>
              <a:rPr lang="hu-HU" b="1" u="sng" dirty="0"/>
              <a:t> </a:t>
            </a:r>
            <a:r>
              <a:rPr lang="hu-HU" b="1" u="sng" dirty="0" err="1"/>
              <a:t>berry</a:t>
            </a:r>
            <a:r>
              <a:rPr lang="hu-HU" b="1" u="sng" dirty="0"/>
              <a:t>  </a:t>
            </a:r>
            <a:r>
              <a:rPr lang="hu-HU" b="1" u="sng" dirty="0" err="1"/>
              <a:t>poliszacharid</a:t>
            </a:r>
            <a:r>
              <a:rPr lang="hu-HU" b="1" u="sng" dirty="0"/>
              <a:t> 23%-kal csökkentette a szisztolés és 21%-kal a diasztolés vérnyomást</a:t>
            </a:r>
            <a:r>
              <a:rPr lang="hu-HU" b="1" u="sng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Gyulladás csökkentő hatása is van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Memóriára jótékony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Izmok és csontokra is hat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Májvédő ( antioxidáns)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Magas C-vitamin tartalom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Magas A vitamin tartalom ( LÁTÁS)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Vágyfokozó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Cukorbetegség érrendszeri szövődményeit csökkenti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 smtClean="0"/>
              <a:t>Vérhígítók szedése esetén használatát meg kell beszélni a háziorvossal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354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75" y="1035173"/>
            <a:ext cx="3623159" cy="270529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4" y="2600234"/>
            <a:ext cx="3022111" cy="377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9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Noni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Antioxidáns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Antidepresszáns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Gyulladás csökkentő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Allergia ellenes ( hisztamin gátló)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Antibakteriális hatás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Ízületi gyulladások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Emésztés, anyagcsere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Energia növelő hatás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106" y="304801"/>
            <a:ext cx="2649416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Herba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Mate</a:t>
            </a: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/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Matétea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Dél-Amerikából (</a:t>
            </a:r>
            <a:r>
              <a:rPr lang="hu-HU" dirty="0">
                <a:hlinkClick r:id="rId2" tooltip="Brazília"/>
              </a:rPr>
              <a:t>Brazília</a:t>
            </a:r>
            <a:r>
              <a:rPr lang="hu-HU" dirty="0"/>
              <a:t>, </a:t>
            </a:r>
            <a:r>
              <a:rPr lang="hu-HU" dirty="0">
                <a:hlinkClick r:id="rId3" tooltip="Argentína"/>
              </a:rPr>
              <a:t>Argentína</a:t>
            </a:r>
            <a:r>
              <a:rPr lang="hu-HU" dirty="0"/>
              <a:t>, </a:t>
            </a:r>
            <a:r>
              <a:rPr lang="hu-HU" dirty="0">
                <a:hlinkClick r:id="rId4" tooltip="Paraguay"/>
              </a:rPr>
              <a:t>Paraguay</a:t>
            </a:r>
            <a:r>
              <a:rPr lang="hu-HU" dirty="0"/>
              <a:t>) származik.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Európába a </a:t>
            </a:r>
            <a:r>
              <a:rPr lang="hu-HU" dirty="0">
                <a:hlinkClick r:id="rId5" tooltip="Jézus Társasága"/>
              </a:rPr>
              <a:t>jezsuita</a:t>
            </a:r>
            <a:r>
              <a:rPr lang="hu-HU" dirty="0"/>
              <a:t> </a:t>
            </a:r>
            <a:r>
              <a:rPr lang="hu-HU" dirty="0">
                <a:hlinkClick r:id="rId6" tooltip="Misszionárius"/>
              </a:rPr>
              <a:t>misszionáriusok</a:t>
            </a:r>
            <a:r>
              <a:rPr lang="hu-HU" dirty="0"/>
              <a:t> hozták el; ennek köszönheti további közkeletű elnevezéseit: 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/>
              <a:t>yerba</a:t>
            </a:r>
            <a:r>
              <a:rPr lang="hu-HU" dirty="0"/>
              <a:t> </a:t>
            </a:r>
            <a:r>
              <a:rPr lang="hu-HU" dirty="0" err="1"/>
              <a:t>mate</a:t>
            </a:r>
            <a:r>
              <a:rPr lang="hu-HU" dirty="0"/>
              <a:t> tea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jezsuita-tea,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missziós-tea,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 smtClean="0"/>
              <a:t>paraguay-tea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 smtClean="0"/>
              <a:t>Megfázások </a:t>
            </a:r>
            <a:r>
              <a:rPr lang="hu-HU" b="1" dirty="0"/>
              <a:t>és influenza, menstruáció előtti tünetek. </a:t>
            </a:r>
            <a:endParaRPr lang="hu-HU" b="1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T</a:t>
            </a:r>
            <a:r>
              <a:rPr lang="hu-HU" dirty="0" smtClean="0"/>
              <a:t>eája </a:t>
            </a:r>
            <a:r>
              <a:rPr lang="hu-HU" dirty="0"/>
              <a:t>élénkíti, és ellenállóbbá teszi a szervezetet.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Megfázások </a:t>
            </a:r>
            <a:r>
              <a:rPr lang="hu-HU" dirty="0"/>
              <a:t>és influenza ellen magas C-vitamin tartalma miatt javallt.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Vízhajtó </a:t>
            </a:r>
            <a:r>
              <a:rPr lang="hu-HU" dirty="0"/>
              <a:t>hatása révén megszünteti a menstruáció előtti puffadtságot.</a:t>
            </a:r>
          </a:p>
        </p:txBody>
      </p:sp>
    </p:spTree>
    <p:extLst>
      <p:ext uri="{BB962C8B-B14F-4D97-AF65-F5344CB8AC3E}">
        <p14:creationId xmlns:p14="http://schemas.microsoft.com/office/powerpoint/2010/main" val="38150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Herba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Mate</a:t>
            </a: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Matétea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Immunrendszer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Energia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Kreativitás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Koleszterinszint csökkentő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Antioxidáns hatás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Vízhajtó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Libidó fokozó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Súlycsökkentést támogatja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531816"/>
            <a:ext cx="2253282" cy="43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43608" y="116632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Mangosztán</a:t>
            </a: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/ királygyümölcs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77" y="1774938"/>
            <a:ext cx="3622431" cy="47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5536" y="53752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Mangosztán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700808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Egy </a:t>
            </a:r>
            <a:r>
              <a:rPr lang="hu-HU" dirty="0"/>
              <a:t>ősi legenda szerint, Buddha napkeltekor egy fehér elefánton az erdőben járva megpillantotta és megízlelte a gyümölcsöt. Jótékony hatását érezve megáldotta a </a:t>
            </a:r>
            <a:r>
              <a:rPr lang="hu-HU" dirty="0" err="1"/>
              <a:t>mangosteent</a:t>
            </a:r>
            <a:r>
              <a:rPr lang="hu-HU" dirty="0"/>
              <a:t>, és a mennyország ajándékaként az embereknek adományozta.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Az </a:t>
            </a:r>
            <a:r>
              <a:rPr lang="hu-HU" dirty="0"/>
              <a:t>ázsiai emberek ezért a mai napig az egyik legszentebb és legértékesebb gyümölcsök egyikének tartják, amit az istenek gyümölcsének is hívnak.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4659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E</a:t>
            </a:r>
            <a:r>
              <a:rPr lang="hu-HU" dirty="0" smtClean="0"/>
              <a:t>bben </a:t>
            </a:r>
            <a:r>
              <a:rPr lang="hu-HU" dirty="0"/>
              <a:t>a különleges trópusi gyümölcsben jelentős mennyiségben vannak jelen </a:t>
            </a:r>
            <a:r>
              <a:rPr lang="hu-HU" dirty="0" err="1"/>
              <a:t>polifenolok</a:t>
            </a:r>
            <a:r>
              <a:rPr lang="hu-HU" dirty="0"/>
              <a:t> és </a:t>
            </a:r>
            <a:r>
              <a:rPr lang="hu-HU" dirty="0" err="1"/>
              <a:t>katechinek</a:t>
            </a:r>
            <a:r>
              <a:rPr lang="hu-HU" dirty="0"/>
              <a:t> is, amelyek hatékony </a:t>
            </a:r>
            <a:r>
              <a:rPr lang="hu-HU" dirty="0">
                <a:hlinkClick r:id="rId2"/>
              </a:rPr>
              <a:t>antioxidánsok</a:t>
            </a:r>
            <a:r>
              <a:rPr lang="hu-HU" dirty="0"/>
              <a:t>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tx1"/>
                </a:solidFill>
              </a:rPr>
              <a:t>Gazdag </a:t>
            </a:r>
            <a:r>
              <a:rPr lang="hu-HU" dirty="0" err="1">
                <a:solidFill>
                  <a:schemeClr val="tx1"/>
                </a:solidFill>
                <a:hlinkClick r:id="rId3"/>
              </a:rPr>
              <a:t>poliszacharidokban</a:t>
            </a:r>
            <a:r>
              <a:rPr lang="hu-HU" dirty="0">
                <a:solidFill>
                  <a:schemeClr val="tx1"/>
                </a:solidFill>
              </a:rPr>
              <a:t>, amelyek baktérium és gombaölő hatást fejtenek ki, valamint tartalmaz </a:t>
            </a:r>
            <a:r>
              <a:rPr lang="hu-HU" dirty="0">
                <a:solidFill>
                  <a:schemeClr val="tx1"/>
                </a:solidFill>
                <a:hlinkClick r:id="rId4"/>
              </a:rPr>
              <a:t>káliumot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>
                <a:solidFill>
                  <a:schemeClr val="tx1"/>
                </a:solidFill>
                <a:hlinkClick r:id="rId5"/>
              </a:rPr>
              <a:t>kalciumot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>
                <a:solidFill>
                  <a:schemeClr val="tx1"/>
                </a:solidFill>
                <a:hlinkClick r:id="rId6"/>
              </a:rPr>
              <a:t>foszfort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>
                <a:solidFill>
                  <a:schemeClr val="tx1"/>
                </a:solidFill>
                <a:hlinkClick r:id="rId7"/>
              </a:rPr>
              <a:t>vasat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>
                <a:solidFill>
                  <a:schemeClr val="tx1"/>
                </a:solidFill>
                <a:hlinkClick r:id="rId8"/>
              </a:rPr>
              <a:t>B1</a:t>
            </a:r>
            <a:r>
              <a:rPr lang="hu-HU" dirty="0">
                <a:solidFill>
                  <a:schemeClr val="tx1"/>
                </a:solidFill>
              </a:rPr>
              <a:t>-, </a:t>
            </a:r>
            <a:r>
              <a:rPr lang="hu-HU" dirty="0">
                <a:solidFill>
                  <a:schemeClr val="tx1"/>
                </a:solidFill>
                <a:hlinkClick r:id="rId9"/>
              </a:rPr>
              <a:t>B2-</a:t>
            </a:r>
            <a:r>
              <a:rPr lang="hu-HU" dirty="0">
                <a:solidFill>
                  <a:schemeClr val="tx1"/>
                </a:solidFill>
              </a:rPr>
              <a:t>, </a:t>
            </a:r>
            <a:r>
              <a:rPr lang="hu-HU" dirty="0">
                <a:solidFill>
                  <a:schemeClr val="tx1"/>
                </a:solidFill>
                <a:hlinkClick r:id="rId10"/>
              </a:rPr>
              <a:t>B6-</a:t>
            </a:r>
            <a:r>
              <a:rPr lang="hu-HU" dirty="0">
                <a:solidFill>
                  <a:schemeClr val="tx1"/>
                </a:solidFill>
              </a:rPr>
              <a:t> és </a:t>
            </a:r>
            <a:r>
              <a:rPr lang="hu-HU" dirty="0">
                <a:solidFill>
                  <a:schemeClr val="tx1"/>
                </a:solidFill>
                <a:hlinkClick r:id="rId11"/>
              </a:rPr>
              <a:t>C-</a:t>
            </a:r>
            <a:r>
              <a:rPr lang="hu-HU" dirty="0">
                <a:solidFill>
                  <a:schemeClr val="tx1"/>
                </a:solidFill>
                <a:hlinkClick r:id="rId12"/>
              </a:rPr>
              <a:t>vitamint</a:t>
            </a:r>
            <a:r>
              <a:rPr lang="hu-HU" dirty="0">
                <a:solidFill>
                  <a:schemeClr val="tx1"/>
                </a:solidFill>
              </a:rPr>
              <a:t> is.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</a:t>
            </a:r>
            <a:r>
              <a:rPr lang="hu-HU" dirty="0" err="1"/>
              <a:t>mangosztánban</a:t>
            </a:r>
            <a:r>
              <a:rPr lang="hu-HU" dirty="0"/>
              <a:t> található hatóanyagok sora azonban ezzel nem zárul le! Az igazi értékét az adja, hogy különösen nagy mennyiségű </a:t>
            </a:r>
            <a:r>
              <a:rPr lang="hu-HU" dirty="0" err="1"/>
              <a:t>xantont</a:t>
            </a:r>
            <a:r>
              <a:rPr lang="hu-HU" dirty="0"/>
              <a:t> tartalmaz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Ami rendkívül figyelemre méltó a </a:t>
            </a:r>
            <a:r>
              <a:rPr lang="hu-HU" dirty="0" err="1">
                <a:hlinkClick r:id="rId13"/>
              </a:rPr>
              <a:t>mangosztán</a:t>
            </a:r>
            <a:r>
              <a:rPr lang="hu-HU" dirty="0"/>
              <a:t> gyümölccsel kapcsolatban, hogy 17 különböző </a:t>
            </a:r>
            <a:r>
              <a:rPr lang="hu-HU" dirty="0" err="1"/>
              <a:t>xanthon</a:t>
            </a:r>
            <a:r>
              <a:rPr lang="hu-HU" dirty="0"/>
              <a:t> jellegű vegyületet tartalmaz. Ez az eddig ismert leggazdagabb forrása ezeknek a jótékony hatású </a:t>
            </a:r>
            <a:r>
              <a:rPr lang="hu-HU" dirty="0" err="1"/>
              <a:t>flavonoidoknak</a:t>
            </a:r>
            <a:r>
              <a:rPr lang="hu-HU" dirty="0"/>
              <a:t>, amely táplálékként használt gyümölcsökben fellelhető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 smtClean="0"/>
              <a:t>Tudományosan még nem bizonyították a hatását a </a:t>
            </a:r>
            <a:r>
              <a:rPr lang="hu-HU" b="1" dirty="0" err="1" smtClean="0"/>
              <a:t>xanthonoknak</a:t>
            </a:r>
            <a:r>
              <a:rPr lang="hu-HU" b="1" dirty="0" smtClean="0"/>
              <a:t>.</a:t>
            </a:r>
            <a:endParaRPr lang="hu-HU" b="1" dirty="0"/>
          </a:p>
          <a:p>
            <a:endParaRPr lang="hu-HU" b="1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395536" y="53752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Mangosztán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75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00" y="370360"/>
            <a:ext cx="4865731" cy="6487641"/>
          </a:xfrm>
        </p:spPr>
      </p:pic>
    </p:spTree>
    <p:extLst>
      <p:ext uri="{BB962C8B-B14F-4D97-AF65-F5344CB8AC3E}">
        <p14:creationId xmlns:p14="http://schemas.microsoft.com/office/powerpoint/2010/main" val="270127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0" y="1422401"/>
            <a:ext cx="6191739" cy="461896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Vérzsírszint</a:t>
            </a:r>
            <a:r>
              <a:rPr lang="hu-HU" dirty="0" smtClean="0"/>
              <a:t> </a:t>
            </a:r>
            <a:r>
              <a:rPr lang="hu-HU" dirty="0"/>
              <a:t>csökkentő hatás - csökkenti az </a:t>
            </a:r>
            <a:r>
              <a:rPr lang="hu-HU" dirty="0" err="1" smtClean="0"/>
              <a:t>LDL-szintet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Antihipertenzív</a:t>
            </a:r>
            <a:r>
              <a:rPr lang="hu-HU" dirty="0" smtClean="0"/>
              <a:t> </a:t>
            </a:r>
            <a:r>
              <a:rPr lang="hu-HU" dirty="0"/>
              <a:t>hatás - csökkenti a </a:t>
            </a:r>
            <a:r>
              <a:rPr lang="hu-HU" dirty="0" smtClean="0"/>
              <a:t>vérnyomást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Megelőzi </a:t>
            </a:r>
            <a:r>
              <a:rPr lang="hu-HU" dirty="0"/>
              <a:t>az érelmeszesedést - az artériák elzáródását és </a:t>
            </a:r>
            <a:r>
              <a:rPr lang="hu-HU" dirty="0" smtClean="0"/>
              <a:t>megkeményedését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Kardioprotektor</a:t>
            </a:r>
            <a:r>
              <a:rPr lang="hu-HU" dirty="0" smtClean="0"/>
              <a:t> </a:t>
            </a:r>
            <a:r>
              <a:rPr lang="hu-HU" dirty="0"/>
              <a:t>hatás - védi a </a:t>
            </a:r>
            <a:r>
              <a:rPr lang="hu-HU" dirty="0" smtClean="0"/>
              <a:t>szívizmot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Hipoglikémiás</a:t>
            </a:r>
            <a:r>
              <a:rPr lang="hu-HU" dirty="0" smtClean="0"/>
              <a:t> </a:t>
            </a:r>
            <a:r>
              <a:rPr lang="hu-HU" dirty="0"/>
              <a:t>hatás - csökkenti a </a:t>
            </a:r>
            <a:r>
              <a:rPr lang="hu-HU" dirty="0" smtClean="0"/>
              <a:t>vércukorszintet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Parkinson-kór </a:t>
            </a:r>
            <a:r>
              <a:rPr lang="hu-HU" dirty="0"/>
              <a:t>és Alzheimer-kór elleni hatás, illetve kedvezően hat az elbutulás egyéb formáira </a:t>
            </a:r>
            <a:r>
              <a:rPr lang="hu-HU" dirty="0" smtClean="0"/>
              <a:t>is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Immunstimuláns</a:t>
            </a:r>
            <a:r>
              <a:rPr lang="hu-HU" dirty="0" smtClean="0"/>
              <a:t> </a:t>
            </a:r>
            <a:r>
              <a:rPr lang="hu-HU" dirty="0"/>
              <a:t>- serkenti az </a:t>
            </a:r>
            <a:r>
              <a:rPr lang="hu-HU" dirty="0" smtClean="0"/>
              <a:t>immunválaszt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Gombaölő hatás, antibakteriális és </a:t>
            </a:r>
            <a:r>
              <a:rPr lang="hu-HU" dirty="0" err="1" smtClean="0"/>
              <a:t>antivirális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Dermatitis</a:t>
            </a:r>
            <a:r>
              <a:rPr lang="hu-HU" dirty="0"/>
              <a:t>, sebfertőzések, </a:t>
            </a:r>
            <a:r>
              <a:rPr lang="hu-HU" dirty="0" err="1"/>
              <a:t>tinea</a:t>
            </a:r>
            <a:r>
              <a:rPr lang="hu-HU" dirty="0"/>
              <a:t> és </a:t>
            </a:r>
            <a:r>
              <a:rPr lang="hu-HU" dirty="0" err="1"/>
              <a:t>akne</a:t>
            </a:r>
            <a:r>
              <a:rPr lang="hu-HU" dirty="0"/>
              <a:t> kezelésére </a:t>
            </a:r>
            <a:r>
              <a:rPr lang="hu-HU" dirty="0" smtClean="0"/>
              <a:t>alkalmazható</a:t>
            </a:r>
            <a:endParaRPr lang="hu-HU" dirty="0"/>
          </a:p>
        </p:txBody>
      </p:sp>
      <p:sp>
        <p:nvSpPr>
          <p:cNvPr id="5" name="Cím 1"/>
          <p:cNvSpPr>
            <a:spLocks noGrp="1"/>
          </p:cNvSpPr>
          <p:nvPr>
            <p:ph type="title"/>
          </p:nvPr>
        </p:nvSpPr>
        <p:spPr>
          <a:xfrm>
            <a:off x="395536" y="53752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Mangosztán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1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Mangosztán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Gyulladáscsökkentő </a:t>
            </a:r>
            <a:r>
              <a:rPr lang="hu-HU" dirty="0" smtClean="0"/>
              <a:t>hatás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/>
              <a:t>Antipiretikus</a:t>
            </a:r>
            <a:r>
              <a:rPr lang="hu-HU" dirty="0"/>
              <a:t> hatás - </a:t>
            </a:r>
            <a:r>
              <a:rPr lang="hu-HU" dirty="0" smtClean="0"/>
              <a:t>lázcsillapító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/>
              <a:t>Zöldhályog</a:t>
            </a:r>
            <a:r>
              <a:rPr lang="hu-HU" dirty="0"/>
              <a:t> és </a:t>
            </a:r>
            <a:r>
              <a:rPr lang="hu-HU" dirty="0" err="1"/>
              <a:t>szürkehályog</a:t>
            </a:r>
            <a:r>
              <a:rPr lang="hu-HU" dirty="0"/>
              <a:t> ellenes </a:t>
            </a:r>
            <a:r>
              <a:rPr lang="hu-HU" dirty="0" smtClean="0"/>
              <a:t>hatás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Csökkenti a pikkelysömör keltette </a:t>
            </a:r>
            <a:r>
              <a:rPr lang="hu-HU" dirty="0" smtClean="0"/>
              <a:t>viszketést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Ínybetegséget megelőző hatás, erősíti a fogágy </a:t>
            </a:r>
            <a:r>
              <a:rPr lang="hu-HU" dirty="0" smtClean="0"/>
              <a:t>kötőszöveteit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Hasmenést csökkentő </a:t>
            </a:r>
            <a:r>
              <a:rPr lang="hu-HU" dirty="0" smtClean="0"/>
              <a:t>hatás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Rost- és gyümölcssav tartalma segíti az emésztést és </a:t>
            </a:r>
            <a:r>
              <a:rPr lang="hu-HU" dirty="0" smtClean="0"/>
              <a:t>bélműködést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Elhízás elleni hatás - természetes </a:t>
            </a:r>
            <a:r>
              <a:rPr lang="hu-HU" dirty="0" smtClean="0"/>
              <a:t>fogyás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Kimerültséget csökkentő </a:t>
            </a:r>
            <a:r>
              <a:rPr lang="hu-HU" dirty="0" smtClean="0"/>
              <a:t>hatás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err="1"/>
              <a:t>Antidepresszív</a:t>
            </a:r>
            <a:r>
              <a:rPr lang="hu-HU" dirty="0"/>
              <a:t> és szorongásoldó </a:t>
            </a:r>
            <a:r>
              <a:rPr lang="hu-HU" dirty="0" smtClean="0"/>
              <a:t>hatás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Öregedés gátló </a:t>
            </a:r>
            <a:r>
              <a:rPr lang="hu-HU" dirty="0" smtClean="0"/>
              <a:t>hatás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161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795" y="18864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Maqui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8240463" cy="388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 err="1"/>
              <a:t>maqui</a:t>
            </a:r>
            <a:r>
              <a:rPr lang="hu-HU" dirty="0"/>
              <a:t> bogyó a Chilében –elsősorban Patagóniában– őshonos </a:t>
            </a:r>
            <a:r>
              <a:rPr lang="hu-HU" dirty="0" err="1"/>
              <a:t>Aristotelia</a:t>
            </a:r>
            <a:r>
              <a:rPr lang="hu-HU" dirty="0"/>
              <a:t> </a:t>
            </a:r>
            <a:r>
              <a:rPr lang="hu-HU" dirty="0" err="1"/>
              <a:t>chilensis</a:t>
            </a:r>
            <a:r>
              <a:rPr lang="hu-HU" dirty="0"/>
              <a:t> örökzöld apró termése, íze a szederhez hasonló. A bennszülött </a:t>
            </a:r>
            <a:r>
              <a:rPr lang="hu-HU" dirty="0" err="1"/>
              <a:t>mapuche</a:t>
            </a:r>
            <a:r>
              <a:rPr lang="hu-HU" dirty="0"/>
              <a:t> indiánok nagy becsben tartják, és évszázadok óta fogyasztják elsősorban egészségük megőrzése, fiatalságuk megtartása, valamint fizikai teljesítőképességük fokozása érdekében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Kiemelkedő </a:t>
            </a:r>
            <a:r>
              <a:rPr lang="hu-HU" dirty="0"/>
              <a:t>méregtelenítő, </a:t>
            </a:r>
            <a:r>
              <a:rPr lang="hu-HU" dirty="0" err="1"/>
              <a:t>gyulladásgátló</a:t>
            </a:r>
            <a:r>
              <a:rPr lang="hu-HU" dirty="0"/>
              <a:t>, immunerősítő és antioxidáns hatása, ráadásul a fogyást is elősegíti.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Jótékony </a:t>
            </a:r>
            <a:r>
              <a:rPr lang="hu-HU" dirty="0"/>
              <a:t>tulajdonságait a modern gyógyászat is felismerte, nem véletlen, hogy egyre több </a:t>
            </a:r>
            <a:r>
              <a:rPr lang="hu-HU" dirty="0" err="1"/>
              <a:t>táplálékkiegészítő</a:t>
            </a:r>
            <a:r>
              <a:rPr lang="hu-HU" dirty="0"/>
              <a:t> tartalmaz </a:t>
            </a:r>
            <a:r>
              <a:rPr lang="hu-HU" dirty="0" err="1"/>
              <a:t>maqui</a:t>
            </a:r>
            <a:r>
              <a:rPr lang="hu-HU" dirty="0"/>
              <a:t> bogyót.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/>
              <a:t>chilei borokban színezőanyagként is hasznosítják.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88640"/>
            <a:ext cx="1914770" cy="19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2576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Maqui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320801"/>
            <a:ext cx="6447501" cy="472056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Gazdag </a:t>
            </a:r>
            <a:r>
              <a:rPr lang="hu-HU" dirty="0"/>
              <a:t>A- és C-vitaminban, kalciumban, </a:t>
            </a:r>
            <a:r>
              <a:rPr lang="hu-HU" dirty="0" err="1"/>
              <a:t>kaliumban</a:t>
            </a:r>
            <a:r>
              <a:rPr lang="hu-HU" dirty="0"/>
              <a:t> és vasban, jótékony összetevőt tartalmaz, ezek közül a legfontosabbak az </a:t>
            </a:r>
            <a:r>
              <a:rPr lang="hu-HU" b="1" dirty="0"/>
              <a:t>antioxidáns</a:t>
            </a:r>
            <a:r>
              <a:rPr lang="hu-HU" dirty="0"/>
              <a:t> </a:t>
            </a:r>
            <a:r>
              <a:rPr lang="hu-HU" b="1" dirty="0" err="1"/>
              <a:t>polifenolok</a:t>
            </a:r>
            <a:r>
              <a:rPr lang="hu-HU" dirty="0"/>
              <a:t> és a bogyókat bíbor színűre „festő”, és a kékszőlő legfontosabb hatóanyagainak számító </a:t>
            </a:r>
            <a:r>
              <a:rPr lang="hu-HU" b="1" dirty="0" err="1"/>
              <a:t>antocianinok</a:t>
            </a:r>
            <a:r>
              <a:rPr lang="hu-HU" dirty="0"/>
              <a:t>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Bakteriális </a:t>
            </a:r>
            <a:r>
              <a:rPr lang="hu-HU" dirty="0"/>
              <a:t>fertőzések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Bőrgyulladások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Cukorbetegség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Fájdalomcsillapítás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 smtClean="0"/>
              <a:t> Fogyókúra</a:t>
            </a:r>
            <a:endParaRPr lang="hu-HU" b="1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Immunerősítés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039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Ízületi </a:t>
            </a:r>
            <a:r>
              <a:rPr lang="hu-HU" dirty="0"/>
              <a:t>gyulladás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Magas </a:t>
            </a:r>
            <a:r>
              <a:rPr lang="hu-HU" dirty="0"/>
              <a:t>koleszterinszint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Magas </a:t>
            </a:r>
            <a:r>
              <a:rPr lang="hu-HU" dirty="0"/>
              <a:t>vérnyomás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Méregtelenítés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Pattanások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Szív- </a:t>
            </a:r>
            <a:r>
              <a:rPr lang="hu-HU" dirty="0"/>
              <a:t>és érrendszeri betegségek</a:t>
            </a: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1520" y="125760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Maqui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3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 err="1"/>
              <a:t>maqui</a:t>
            </a:r>
            <a:r>
              <a:rPr lang="hu-HU" dirty="0"/>
              <a:t> bogyó növeli az </a:t>
            </a:r>
            <a:r>
              <a:rPr lang="hu-HU" b="1" dirty="0"/>
              <a:t>inzulin</a:t>
            </a:r>
            <a:r>
              <a:rPr lang="hu-HU" dirty="0"/>
              <a:t> hatékonyságát a szervezetben.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Étkezés </a:t>
            </a:r>
            <a:r>
              <a:rPr lang="hu-HU" dirty="0"/>
              <a:t>közben vagy után fogyasztva képes levinni a vércukorszintet, ezáltal pedig képes meggátolni új zsírsejtek képződését.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Ennek </a:t>
            </a:r>
            <a:r>
              <a:rPr lang="hu-HU" dirty="0"/>
              <a:t>eredményeképpen, a </a:t>
            </a:r>
            <a:r>
              <a:rPr lang="hu-HU" dirty="0" err="1"/>
              <a:t>maqui</a:t>
            </a:r>
            <a:r>
              <a:rPr lang="hu-HU" dirty="0"/>
              <a:t> tökéletes segítségnek bizonyulhat a </a:t>
            </a:r>
            <a:r>
              <a:rPr lang="hu-HU" b="1" dirty="0"/>
              <a:t>súlyproblémák kezelésében</a:t>
            </a:r>
            <a:r>
              <a:rPr lang="hu-HU" dirty="0"/>
              <a:t>.</a:t>
            </a:r>
          </a:p>
        </p:txBody>
      </p:sp>
      <p:sp>
        <p:nvSpPr>
          <p:cNvPr id="5" name="Cím 1"/>
          <p:cNvSpPr>
            <a:spLocks noGrp="1"/>
          </p:cNvSpPr>
          <p:nvPr>
            <p:ph type="title"/>
          </p:nvPr>
        </p:nvSpPr>
        <p:spPr>
          <a:xfrm>
            <a:off x="251520" y="12576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Maqui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65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Málna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412776"/>
            <a:ext cx="7808415" cy="388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Közép- </a:t>
            </a:r>
            <a:r>
              <a:rPr lang="hu-HU" dirty="0"/>
              <a:t>és Észak-Európa, valamint Észak-Amerika lombos erdeiben őshonos. Valószínűleg a gyűjtögető életmódot folytató emberek számára mindig is fontos eledel volt.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Latin </a:t>
            </a:r>
            <a:r>
              <a:rPr lang="hu-HU" dirty="0"/>
              <a:t>nevét - </a:t>
            </a:r>
            <a:r>
              <a:rPr lang="hu-HU" dirty="0" err="1"/>
              <a:t>Rubus</a:t>
            </a:r>
            <a:r>
              <a:rPr lang="hu-HU" dirty="0"/>
              <a:t> </a:t>
            </a:r>
            <a:r>
              <a:rPr lang="hu-HU" dirty="0" err="1"/>
              <a:t>idaeus</a:t>
            </a:r>
            <a:r>
              <a:rPr lang="hu-HU" dirty="0"/>
              <a:t> - annak köszönheti, hogy a hagyomány szerint elsőként Kréta szigetén, az Ida nevű hegyen kezdték termeszteni, ahonnan aztán a rómaiak terjesztették el. Plinius i.sz. 23-ban már említést tesz egy gyümölcsről, melyet a közékor gyógynövénytudorai málnának vélnek. Tény, hogy a középkorban a málna már ismert gyógynövény, kolostorkertekben is előszeretettel ültették és nemesítették. 1601-ben már sárga változatáról is említés esik. </a:t>
            </a:r>
          </a:p>
        </p:txBody>
      </p:sp>
    </p:spTree>
    <p:extLst>
      <p:ext uri="{BB962C8B-B14F-4D97-AF65-F5344CB8AC3E}">
        <p14:creationId xmlns:p14="http://schemas.microsoft.com/office/powerpoint/2010/main" val="14696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Málna ketonok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412776"/>
            <a:ext cx="6447501" cy="388077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Egy maréknyi, 100 gramm málnában 25 mg C-vitamin rejtőzik, de van benne sok B1-, B2-vitamin és A-provitamin is.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G</a:t>
            </a:r>
            <a:r>
              <a:rPr lang="hu-HU" dirty="0" smtClean="0"/>
              <a:t>azdag </a:t>
            </a:r>
            <a:r>
              <a:rPr lang="hu-HU" dirty="0"/>
              <a:t>színanyagokban, sok antioxidánst, </a:t>
            </a:r>
            <a:r>
              <a:rPr lang="hu-HU" dirty="0" err="1"/>
              <a:t>flavonoidot</a:t>
            </a:r>
            <a:r>
              <a:rPr lang="hu-HU" dirty="0"/>
              <a:t> tartalmaz, valamint gyümölcssavakat, cserzőanyagokat, növényi rostokat, pektint. 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Anyagcsere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Keringés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Zsírsejtek lebontása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Energia növelés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Koleszterin szint 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Vérnyomás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Immunrendszer fokozó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70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Acai</a:t>
            </a: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bogyó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Ideális testsúly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Anti-aging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Antioxidáns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Sexuális</a:t>
            </a:r>
            <a:r>
              <a:rPr lang="hu-HU" dirty="0" smtClean="0"/>
              <a:t> teljesítmény növelő, libidó is nő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Fizikai erőnlét fokozó, energia fokozó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Vérkeringés fokozó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Bőrre jótékony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Méregtelenítő hatás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50793"/>
            <a:ext cx="26193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Shield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1" r="20212" b="45592"/>
          <a:stretch/>
        </p:blipFill>
        <p:spPr>
          <a:xfrm>
            <a:off x="3061490" y="101456"/>
            <a:ext cx="3894012" cy="2221615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97011" y="2158313"/>
            <a:ext cx="1791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err="1" smtClean="0"/>
              <a:t>Aloe</a:t>
            </a:r>
            <a:r>
              <a:rPr lang="hu-HU" dirty="0" smtClean="0"/>
              <a:t> Vera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Coral kalcium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Klorofil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81"/>
          <a:stretch/>
        </p:blipFill>
        <p:spPr>
          <a:xfrm>
            <a:off x="3242667" y="2619633"/>
            <a:ext cx="3712835" cy="40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3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8001" y="404664"/>
            <a:ext cx="6447501" cy="1320800"/>
          </a:xfrm>
        </p:spPr>
        <p:txBody>
          <a:bodyPr>
            <a:normAutofit/>
          </a:bodyPr>
          <a:lstStyle/>
          <a:p>
            <a:r>
              <a:rPr lang="hu-HU" dirty="0" err="1" smtClean="0"/>
              <a:t>Full</a:t>
            </a:r>
            <a:r>
              <a:rPr lang="hu-HU" dirty="0" smtClean="0"/>
              <a:t> </a:t>
            </a:r>
            <a:r>
              <a:rPr lang="hu-HU" dirty="0" err="1" smtClean="0"/>
              <a:t>Spectrum</a:t>
            </a:r>
            <a:r>
              <a:rPr lang="hu-HU" dirty="0" smtClean="0"/>
              <a:t> – </a:t>
            </a:r>
            <a:r>
              <a:rPr lang="hu-HU" dirty="0" err="1" smtClean="0"/>
              <a:t>Broad</a:t>
            </a:r>
            <a:r>
              <a:rPr lang="hu-HU" dirty="0" smtClean="0"/>
              <a:t> </a:t>
            </a:r>
            <a:r>
              <a:rPr lang="hu-HU" dirty="0" err="1" smtClean="0"/>
              <a:t>spectrum</a:t>
            </a:r>
            <a:r>
              <a:rPr lang="hu-HU" dirty="0" smtClean="0"/>
              <a:t> - Izolált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9" b="-329"/>
          <a:stretch/>
        </p:blipFill>
        <p:spPr>
          <a:xfrm>
            <a:off x="508001" y="1564589"/>
            <a:ext cx="7851346" cy="4795023"/>
          </a:xfrm>
        </p:spPr>
      </p:pic>
    </p:spTree>
    <p:extLst>
      <p:ext uri="{BB962C8B-B14F-4D97-AF65-F5344CB8AC3E}">
        <p14:creationId xmlns:p14="http://schemas.microsoft.com/office/powerpoint/2010/main" val="586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Shield</a:t>
            </a: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a lúgosító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rgbClr val="231F20"/>
                </a:solidFill>
                <a:latin typeface="Verdana"/>
              </a:rPr>
              <a:t> A </a:t>
            </a:r>
            <a:r>
              <a:rPr lang="hu-HU" dirty="0">
                <a:solidFill>
                  <a:srgbClr val="231F20"/>
                </a:solidFill>
                <a:latin typeface="Verdana"/>
              </a:rPr>
              <a:t>SHIELD egy lúgos formula korall kalciummal, amely </a:t>
            </a:r>
            <a:r>
              <a:rPr lang="hu-HU" dirty="0" smtClean="0">
                <a:solidFill>
                  <a:srgbClr val="231F20"/>
                </a:solidFill>
                <a:latin typeface="Verdana"/>
              </a:rPr>
              <a:t>segít egyensúlyba </a:t>
            </a:r>
            <a:r>
              <a:rPr lang="hu-HU" dirty="0">
                <a:solidFill>
                  <a:srgbClr val="231F20"/>
                </a:solidFill>
                <a:latin typeface="Verdana"/>
              </a:rPr>
              <a:t>hozni a szervezet pH-szintjét. </a:t>
            </a:r>
            <a:endParaRPr lang="hu-HU" dirty="0" smtClean="0">
              <a:solidFill>
                <a:srgbClr val="231F20"/>
              </a:solidFill>
              <a:latin typeface="Verdana"/>
            </a:endParaRP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 smtClean="0">
              <a:solidFill>
                <a:srgbClr val="231F20"/>
              </a:solidFill>
              <a:latin typeface="Verdana"/>
            </a:endParaRP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rgbClr val="231F20"/>
                </a:solidFill>
                <a:latin typeface="Verdana"/>
              </a:rPr>
              <a:t> Manapság egyre többen </a:t>
            </a:r>
            <a:r>
              <a:rPr lang="hu-HU" dirty="0">
                <a:solidFill>
                  <a:srgbClr val="231F20"/>
                </a:solidFill>
                <a:latin typeface="Verdana"/>
              </a:rPr>
              <a:t>próbálják a lúgosítani szervezetüket, de </a:t>
            </a:r>
            <a:r>
              <a:rPr lang="hu-HU" dirty="0" smtClean="0">
                <a:solidFill>
                  <a:srgbClr val="231F20"/>
                </a:solidFill>
                <a:latin typeface="Verdana"/>
              </a:rPr>
              <a:t>nehezen tudnak </a:t>
            </a:r>
            <a:r>
              <a:rPr lang="hu-HU" dirty="0">
                <a:solidFill>
                  <a:srgbClr val="231F20"/>
                </a:solidFill>
                <a:latin typeface="Verdana"/>
              </a:rPr>
              <a:t>alkalmazkodni az ehhez szükséges diétás </a:t>
            </a:r>
            <a:r>
              <a:rPr lang="hu-HU" dirty="0" err="1" smtClean="0">
                <a:solidFill>
                  <a:srgbClr val="231F20"/>
                </a:solidFill>
                <a:latin typeface="Verdana"/>
              </a:rPr>
              <a:t>étrendhezés</a:t>
            </a:r>
            <a:r>
              <a:rPr lang="hu-HU" dirty="0" smtClean="0">
                <a:solidFill>
                  <a:srgbClr val="231F20"/>
                </a:solidFill>
                <a:latin typeface="Verdana"/>
              </a:rPr>
              <a:t> </a:t>
            </a:r>
            <a:r>
              <a:rPr lang="hu-HU" dirty="0">
                <a:solidFill>
                  <a:srgbClr val="231F20"/>
                </a:solidFill>
                <a:latin typeface="Verdana"/>
              </a:rPr>
              <a:t>az új életmódhoz.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559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/>
              <a:t>SHIELD az egyetlen olyan lúgosító spray a világon, amely </a:t>
            </a:r>
            <a:r>
              <a:rPr lang="hu-HU" dirty="0" smtClean="0"/>
              <a:t>pH-értéket növel </a:t>
            </a:r>
            <a:r>
              <a:rPr lang="hu-HU" dirty="0"/>
              <a:t>az egészséges életmód fenntartása érdekében.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Használja a </a:t>
            </a:r>
            <a:r>
              <a:rPr lang="hu-HU" dirty="0" err="1" smtClean="0"/>
              <a:t>SHIELD-et</a:t>
            </a:r>
            <a:r>
              <a:rPr lang="hu-HU" dirty="0" smtClean="0"/>
              <a:t> </a:t>
            </a:r>
            <a:r>
              <a:rPr lang="hu-HU" dirty="0"/>
              <a:t>naponta a test maximális védelme </a:t>
            </a:r>
            <a:r>
              <a:rPr lang="hu-HU" dirty="0" smtClean="0"/>
              <a:t>érdekében.</a:t>
            </a:r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323528" y="26064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Shield a lúgosító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11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Shield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Lúgosít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Immunrendszerre hatás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Vérnyomás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</a:t>
            </a:r>
            <a:r>
              <a:rPr lang="hu-HU" dirty="0" err="1" smtClean="0"/>
              <a:t>Anemia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Vércukor szint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Hormonális egyensúly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Csontok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Szív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Gyorsabb sebgyógyulás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9638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ím 1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38"/>
            <a:ext cx="6840760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alt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altLang="hu-HU" dirty="0" err="1" smtClean="0">
                <a:solidFill>
                  <a:schemeClr val="bg2">
                    <a:lumMod val="50000"/>
                  </a:schemeClr>
                </a:solidFill>
              </a:rPr>
              <a:t>Shield</a:t>
            </a:r>
            <a:r>
              <a:rPr lang="hu-HU" altLang="hu-HU" dirty="0" smtClean="0">
                <a:solidFill>
                  <a:schemeClr val="bg2">
                    <a:lumMod val="50000"/>
                  </a:schemeClr>
                </a:solidFill>
              </a:rPr>
              <a:t>/ Korall </a:t>
            </a:r>
            <a:r>
              <a:rPr lang="hu-HU" altLang="hu-HU" dirty="0" err="1" smtClean="0">
                <a:solidFill>
                  <a:schemeClr val="bg2">
                    <a:lumMod val="50000"/>
                  </a:schemeClr>
                </a:solidFill>
              </a:rPr>
              <a:t>calcium</a:t>
            </a:r>
            <a:endParaRPr lang="hu-HU" alt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3970" name="Tartalom helye 2"/>
          <p:cNvSpPr>
            <a:spLocks noGrp="1" noChangeArrowheads="1"/>
          </p:cNvSpPr>
          <p:nvPr>
            <p:ph idx="4294967295"/>
          </p:nvPr>
        </p:nvSpPr>
        <p:spPr>
          <a:xfrm>
            <a:off x="1115616" y="2204864"/>
            <a:ext cx="6400800" cy="3474720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altLang="hu-HU" sz="2000" dirty="0" smtClean="0"/>
              <a:t> Sav-bázis </a:t>
            </a:r>
            <a:r>
              <a:rPr lang="hu-HU" altLang="hu-HU" sz="2000" dirty="0"/>
              <a:t>egyensúly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altLang="hu-HU" sz="2000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altLang="hu-HU" sz="2000" dirty="0" smtClean="0"/>
              <a:t> Saját </a:t>
            </a:r>
            <a:r>
              <a:rPr lang="hu-HU" altLang="hu-HU" sz="2000" dirty="0"/>
              <a:t>puffer rendszerek szabályozása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altLang="hu-HU" sz="2000" dirty="0" smtClean="0"/>
              <a:t> Ha </a:t>
            </a:r>
            <a:r>
              <a:rPr lang="hu-HU" altLang="hu-HU" sz="2000" dirty="0"/>
              <a:t>krónikus az elsavasodás, akkor a szervezet a </a:t>
            </a:r>
            <a:r>
              <a:rPr lang="hu-HU" altLang="hu-HU" sz="2000" dirty="0" err="1"/>
              <a:t>Calcium</a:t>
            </a:r>
            <a:r>
              <a:rPr lang="hu-HU" altLang="hu-HU" sz="2000" dirty="0"/>
              <a:t> raktárakból mozgósítja a </a:t>
            </a:r>
            <a:r>
              <a:rPr lang="hu-HU" altLang="hu-HU" sz="2000" dirty="0" err="1"/>
              <a:t>calciumot</a:t>
            </a:r>
            <a:r>
              <a:rPr lang="hu-HU" altLang="hu-HU" sz="2000" dirty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altLang="hu-HU" sz="2000" dirty="0" smtClean="0"/>
              <a:t> Csontritkulás</a:t>
            </a:r>
            <a:r>
              <a:rPr lang="hu-HU" altLang="hu-HU" sz="2000" dirty="0"/>
              <a:t>, gerincferdülés, reuma, köszvény </a:t>
            </a:r>
          </a:p>
          <a:p>
            <a:pPr>
              <a:buClrTx/>
            </a:pPr>
            <a:endParaRPr lang="hu-HU" altLang="hu-HU" sz="2000" dirty="0"/>
          </a:p>
        </p:txBody>
      </p:sp>
    </p:spTree>
    <p:extLst>
      <p:ext uri="{BB962C8B-B14F-4D97-AF65-F5344CB8AC3E}">
        <p14:creationId xmlns:p14="http://schemas.microsoft.com/office/powerpoint/2010/main" val="41923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Klorofill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/>
              <a:t>klorofill egy zöld pigment a növényekben, ami segíti a fotoszintézishez szükséges fény felvételét.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Gyakran </a:t>
            </a:r>
            <a:r>
              <a:rPr lang="hu-HU" dirty="0"/>
              <a:t>emlegetik úgy, mint a növények „vére”, mivel magában foglalja a növény működéshez szükséges alapvető összetevőket, ami a növekedéshez és a szaporodáshoz kell.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Minden </a:t>
            </a:r>
            <a:r>
              <a:rPr lang="hu-HU" dirty="0"/>
              <a:t>zöld növény tartalmaz klorofillt bizonyos mértékben, azonban az egészen sötétzöld növények azok, amik a legnagyobb koncentrációban tartalmazzák azt.</a:t>
            </a:r>
          </a:p>
        </p:txBody>
      </p:sp>
    </p:spTree>
    <p:extLst>
      <p:ext uri="{BB962C8B-B14F-4D97-AF65-F5344CB8AC3E}">
        <p14:creationId xmlns:p14="http://schemas.microsoft.com/office/powerpoint/2010/main" val="404620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8024439" cy="388077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Tanulmányok </a:t>
            </a:r>
            <a:r>
              <a:rPr lang="hu-HU" dirty="0"/>
              <a:t>azonban azt mutatják, hogy a klorofill nagyon erőteljes </a:t>
            </a:r>
            <a:r>
              <a:rPr lang="hu-HU" dirty="0" err="1"/>
              <a:t>fitonutriens</a:t>
            </a:r>
            <a:r>
              <a:rPr lang="hu-HU" dirty="0"/>
              <a:t> (a növények azon a szerves alkotóelemei, amik jótékony hatással vannak az emberi egészségre, de nem létfontosságúak a szervezet számára), ami rendkívül jótékonyan hat a szervezetre, ha a táplálékkal együtt vagy táplálék-kiegészítőként visszük be.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/>
              <a:t>klorofill úgy hat a testre, mint a hemoglobin, megemeli az oxigénszintet és segíti a tápanyagok sejtekhez való eljutását.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/>
              <a:t>klorofillt ez a különleges képessége tette ismertté: hogy segíti a vérképzést és tisztító hatása van.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Nehézfém méregtelenítés!</a:t>
            </a:r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323528" y="404664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Klorofill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2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5713" y="269776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Trim365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19" b="44867"/>
          <a:stretch/>
        </p:blipFill>
        <p:spPr>
          <a:xfrm>
            <a:off x="3242667" y="182919"/>
            <a:ext cx="3712835" cy="218957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97011" y="2158314"/>
            <a:ext cx="1791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Garcinia Cambogia kivonata - HCA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42"/>
          <a:stretch/>
        </p:blipFill>
        <p:spPr>
          <a:xfrm>
            <a:off x="3242667" y="2619978"/>
            <a:ext cx="3712418" cy="40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8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Anyagcsere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Étvágy csökkentő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Vércukor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Koleszterin szint 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Zsírégetés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Belek izomzata, gyorsabb kiürülés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Parazita és féreghajtó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 smtClean="0"/>
              <a:t> Terhesség </a:t>
            </a:r>
            <a:r>
              <a:rPr lang="hu-HU" b="1" dirty="0"/>
              <a:t>és szoptatás ideje alatt a HCA alkalmazása nem ajánlott.</a:t>
            </a:r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323528" y="306639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Trim365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</a:t>
            </a:r>
            <a:r>
              <a:rPr lang="hu-HU" dirty="0" err="1"/>
              <a:t>Garcinia</a:t>
            </a:r>
            <a:r>
              <a:rPr lang="hu-HU" dirty="0"/>
              <a:t> </a:t>
            </a:r>
            <a:r>
              <a:rPr lang="hu-HU" dirty="0" err="1"/>
              <a:t>cambogia</a:t>
            </a:r>
            <a:r>
              <a:rPr lang="hu-HU" dirty="0"/>
              <a:t> nevű gyógynövény Dél-Indiában és Thaiföldön honos, gyümölcsének kivonata, a </a:t>
            </a:r>
            <a:r>
              <a:rPr lang="hu-HU" dirty="0" err="1"/>
              <a:t>hidroxi-citromsav</a:t>
            </a:r>
            <a:r>
              <a:rPr lang="hu-HU" dirty="0"/>
              <a:t> (röviden HCA) számos fontos folyamatot befolyásol, illetve szabályoz a szervezetben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</a:t>
            </a:r>
            <a:r>
              <a:rPr lang="hu-HU" dirty="0" err="1"/>
              <a:t>Garcinia</a:t>
            </a:r>
            <a:r>
              <a:rPr lang="hu-HU" dirty="0"/>
              <a:t> </a:t>
            </a:r>
            <a:r>
              <a:rPr lang="hu-HU" dirty="0" err="1"/>
              <a:t>cambogiát</a:t>
            </a:r>
            <a:r>
              <a:rPr lang="hu-HU" dirty="0"/>
              <a:t> az </a:t>
            </a:r>
            <a:r>
              <a:rPr lang="hu-HU" dirty="0" err="1"/>
              <a:t>ayurvédikus</a:t>
            </a:r>
            <a:r>
              <a:rPr lang="hu-HU" dirty="0"/>
              <a:t> gyógyászatban már évszázadok óta alkalmazzák természetes étvágycsökkentő és emésztést elősegítő hatása miatt. Szélesebb körben azonban csak napjainkban vált ismertté éppen a zsírraktározást megakadályozó tulajdonságai miatt</a:t>
            </a:r>
            <a:r>
              <a:rPr lang="hu-HU" dirty="0" smtClean="0"/>
              <a:t>.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HCA módosítani képes a szervezet zsír-és szénhidrát felhasználását. Blokkolja a szervezetnek azt a képességét, hogy a fel  nem használt cukrot zsírrá alakítsa és elraktározza. Ugyanakkor fokozza a </a:t>
            </a:r>
            <a:r>
              <a:rPr lang="hu-HU" dirty="0" err="1"/>
              <a:t>lipidek</a:t>
            </a:r>
            <a:r>
              <a:rPr lang="hu-HU" dirty="0"/>
              <a:t>  oxidációját, ami azt jelenti, hogy a szervezet szénhidrát helyett zsírt éget.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Alacsony </a:t>
            </a:r>
            <a:r>
              <a:rPr lang="hu-HU" dirty="0"/>
              <a:t>zsírtartalmú étrend mellett ez a hatás fokozza a szervezet zsírégetését.</a:t>
            </a: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323528" y="306639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Trim365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1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Sleep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46" b="48604"/>
          <a:stretch/>
        </p:blipFill>
        <p:spPr>
          <a:xfrm>
            <a:off x="3242667" y="337752"/>
            <a:ext cx="3761744" cy="2057601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97011" y="2158313"/>
            <a:ext cx="1791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/>
              <a:t>Melatonin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Valeriana</a:t>
            </a:r>
          </a:p>
          <a:p>
            <a:pPr marL="285750" indent="-285750">
              <a:buFontTx/>
              <a:buChar char="-"/>
            </a:pPr>
            <a:r>
              <a:rPr lang="hu-HU" dirty="0" smtClean="0"/>
              <a:t>Rhodiola </a:t>
            </a:r>
            <a:r>
              <a:rPr lang="hu-HU" dirty="0" err="1" smtClean="0"/>
              <a:t>rosea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6"/>
          <a:stretch/>
        </p:blipFill>
        <p:spPr>
          <a:xfrm>
            <a:off x="3242666" y="2667202"/>
            <a:ext cx="3799401" cy="372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5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8001" y="188640"/>
            <a:ext cx="6447501" cy="1320800"/>
          </a:xfrm>
        </p:spPr>
        <p:txBody>
          <a:bodyPr>
            <a:noAutofit/>
          </a:bodyPr>
          <a:lstStyle/>
          <a:p>
            <a:r>
              <a:rPr lang="hu-HU" sz="4400" dirty="0" smtClean="0"/>
              <a:t>Miért fontos a termesztés körülményei?</a:t>
            </a:r>
            <a:endParaRPr lang="hu-HU" sz="4400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4" y="1628800"/>
            <a:ext cx="6881340" cy="5160361"/>
          </a:xfrm>
        </p:spPr>
      </p:pic>
    </p:spTree>
    <p:extLst>
      <p:ext uri="{BB962C8B-B14F-4D97-AF65-F5344CB8AC3E}">
        <p14:creationId xmlns:p14="http://schemas.microsoft.com/office/powerpoint/2010/main" val="9649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Az </a:t>
            </a:r>
            <a:r>
              <a:rPr lang="hu-HU" dirty="0"/>
              <a:t>alvás 90-120 perces alvásciklusokból épül fel, melyek négyszer-ötször ismétlődnek egy éjszaka folyamán.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Az </a:t>
            </a:r>
            <a:r>
              <a:rPr lang="hu-HU" dirty="0"/>
              <a:t>alvásciklusokon belül két alvástípus, a NREM (szemmozgás nélküli) és a REM (gyors szemmozgásos) alvás váltakozik olyan szigorú sorrendben, hogy ha azelőtt ébresztünk fel valakit, hogy az ébredésre leginkább alkalmas REM-fázisban járna, az agy néhány pillanat alatt végigfuttatja a megelőző fázisokat is.</a:t>
            </a: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1520" y="548680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Sleep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1340768"/>
            <a:ext cx="7880423" cy="388077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“</a:t>
            </a:r>
            <a:r>
              <a:rPr lang="hu-HU" dirty="0"/>
              <a:t>Részletes statisztika sajnos nincsen arról, hogy Magyarországon hány embert érint az alvászavar, de ezt így nem is lehet meghatározni, mivel attól függ, hogy milyen típusú problémáról beszélhetünk” – mondta </a:t>
            </a:r>
            <a:r>
              <a:rPr lang="hu-HU" dirty="0" smtClean="0"/>
              <a:t>dr</a:t>
            </a:r>
            <a:r>
              <a:rPr lang="hu-HU" dirty="0"/>
              <a:t>. </a:t>
            </a:r>
            <a:r>
              <a:rPr lang="hu-HU" dirty="0" err="1"/>
              <a:t>Terray-Horváth</a:t>
            </a:r>
            <a:r>
              <a:rPr lang="hu-HU" dirty="0"/>
              <a:t> Attila neurológus, alvásgyógyász, a legnagyobb hazai alváslabor szakértője. “Azonban a </a:t>
            </a:r>
            <a:r>
              <a:rPr lang="hu-HU" dirty="0" err="1"/>
              <a:t>Világegészségügyi</a:t>
            </a:r>
            <a:r>
              <a:rPr lang="hu-HU" dirty="0"/>
              <a:t> Szervezet (WHO) a depresszió leggyakoribb tüneteként az alvászavart jelölte meg, amelynek az elmúlt tíz évben exponenciálisan nőtt az előfordulása.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/>
              <a:t>krónikus álmatlanság az emberek 10-20 százalékát érinti, ez megint csak becslés, azonban sokan el sem jutnak a szakrendelésre, mivel már a háziorvosnál megállnak és jellemzően altatóval igyekeznek segíteni a bajon</a:t>
            </a:r>
            <a:r>
              <a:rPr lang="hu-HU" dirty="0" smtClean="0"/>
              <a:t>.”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1520" y="548680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Sleep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03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281354" y="1555263"/>
            <a:ext cx="6674148" cy="44861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Javítja az alvást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Álmatlanság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Stressz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Szorongás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Depresszió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Nyugtalanság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Remegés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Krónikus fáradtság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Migrén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Fülcsengés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Menzesz görcsök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Vérnyomás csökkentés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Szívroham gyakorisága nőhet alváshiányban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Nő a libidó, ha jó az alvás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Csökkenhet a súly, illetve rossz alvásnál nőhet.</a:t>
            </a:r>
          </a:p>
          <a:p>
            <a:endParaRPr lang="hu-HU" dirty="0" smtClean="0"/>
          </a:p>
          <a:p>
            <a:endParaRPr lang="hu-HU" dirty="0" smtClean="0"/>
          </a:p>
          <a:p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1520" y="548680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Sleep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Napjainkban </a:t>
            </a:r>
            <a:r>
              <a:rPr lang="hu-HU" dirty="0"/>
              <a:t>olyan információ-túlterhelés ér bennünket, hogy nagyon nehezen tudunk csak kikapcsolni.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Fontos</a:t>
            </a:r>
            <a:r>
              <a:rPr lang="hu-HU" dirty="0"/>
              <a:t>, hogy este 6 után már ne fogyasszunk alkoholt és ne együnk, mert a teli gyomor felébreszthet, illetve légzési nehézségeket okoz.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Kerüljük </a:t>
            </a:r>
            <a:r>
              <a:rPr lang="hu-HU" dirty="0"/>
              <a:t>a cigarettát is, mivel a nikotin serkentő hatású, nem enged elaludni, ráadásul a dohányzás szintén hajlamosít a légzési zavarokra és a horkolásra, emellett különböző krónikus légúti megbetegedéshez vezethet.</a:t>
            </a: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1520" y="548680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Sleep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1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6512511" cy="1143000"/>
          </a:xfrm>
        </p:spPr>
        <p:txBody>
          <a:bodyPr/>
          <a:lstStyle/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u-HU" dirty="0" err="1" smtClean="0">
                <a:solidFill>
                  <a:schemeClr val="bg2">
                    <a:lumMod val="50000"/>
                  </a:schemeClr>
                </a:solidFill>
              </a:rPr>
              <a:t>Melatonin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 </a:t>
            </a:r>
            <a:r>
              <a:rPr lang="hu-HU" dirty="0" err="1"/>
              <a:t>melatonin</a:t>
            </a:r>
            <a:r>
              <a:rPr lang="hu-HU" dirty="0"/>
              <a:t> az alvási ciklust irányító hormon. Megnöveli a REM-ciklus hosszát, és élénk álmokat eredményez, emiatt alvászavar ellen adják.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Hat </a:t>
            </a:r>
            <a:r>
              <a:rPr lang="hu-HU" dirty="0"/>
              <a:t>a test hőmérsékletére, és álmosságot okoz.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Sötétben </a:t>
            </a:r>
            <a:r>
              <a:rPr lang="hu-HU" dirty="0"/>
              <a:t>keletkezik, ezért a „sötétség </a:t>
            </a:r>
            <a:r>
              <a:rPr lang="hu-HU" dirty="0" err="1"/>
              <a:t>hormonjá</a:t>
            </a:r>
            <a:r>
              <a:rPr lang="hu-HU" dirty="0"/>
              <a:t>”</a:t>
            </a:r>
            <a:r>
              <a:rPr lang="hu-HU" dirty="0" err="1"/>
              <a:t>-nak</a:t>
            </a:r>
            <a:r>
              <a:rPr lang="hu-HU" dirty="0"/>
              <a:t> is nevezik.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Éjszakai antioxidáns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/>
              <a:t>Az álmosság,</a:t>
            </a:r>
            <a:r>
              <a:rPr lang="hu-HU" dirty="0" err="1"/>
              <a:t>-mely</a:t>
            </a:r>
            <a:r>
              <a:rPr lang="hu-HU" dirty="0"/>
              <a:t> éjszaka segíti az elalvásunkat- kiváltása mellett , a </a:t>
            </a:r>
            <a:r>
              <a:rPr lang="hu-HU" dirty="0" err="1"/>
              <a:t>melatonin</a:t>
            </a:r>
            <a:r>
              <a:rPr lang="hu-HU" dirty="0"/>
              <a:t> erős antioxidáns, megtisztít attól a "biokémiai rendetlenség"</a:t>
            </a:r>
            <a:r>
              <a:rPr lang="hu-HU" dirty="0" err="1"/>
              <a:t>-től</a:t>
            </a:r>
            <a:r>
              <a:rPr lang="hu-HU" dirty="0"/>
              <a:t>, amely felhalmozódik a szervezetben, a nap folyamán, oxidatív károsodást okozva és a sejtekben és membránokban. </a:t>
            </a:r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b="1" dirty="0" smtClean="0"/>
              <a:t>Az </a:t>
            </a:r>
            <a:r>
              <a:rPr lang="hu-HU" b="1" dirty="0"/>
              <a:t>antioxidánsok között a </a:t>
            </a:r>
            <a:r>
              <a:rPr lang="hu-HU" b="1" dirty="0" err="1"/>
              <a:t>melatonin</a:t>
            </a:r>
            <a:r>
              <a:rPr lang="hu-HU" b="1" dirty="0"/>
              <a:t> egyedülálló, mert mind zsírban-és vízben is oldódik, és gyorsan átjut a vér-agy gáton.</a:t>
            </a:r>
          </a:p>
        </p:txBody>
      </p:sp>
    </p:spTree>
    <p:extLst>
      <p:ext uri="{BB962C8B-B14F-4D97-AF65-F5344CB8AC3E}">
        <p14:creationId xmlns:p14="http://schemas.microsoft.com/office/powerpoint/2010/main" val="366286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4294967295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/>
          <a:lstStyle/>
          <a:p>
            <a:endParaRPr lang="hu-HU" dirty="0" smtClean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Időskorban lecsökken a termelése  ( ezért alszanak kevesebbet? )</a:t>
            </a:r>
            <a:endParaRPr lang="hu-HU" dirty="0"/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Autizmus, ADHD nem termelődik elegendő</a:t>
            </a:r>
          </a:p>
          <a:p>
            <a:pPr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dirty="0" smtClean="0"/>
              <a:t> A </a:t>
            </a:r>
            <a:r>
              <a:rPr lang="hu-HU" dirty="0" err="1"/>
              <a:t>melatonin</a:t>
            </a:r>
            <a:r>
              <a:rPr lang="hu-HU" dirty="0"/>
              <a:t> hormon biztonságosan, mellékhatások nélkül pótolható tabletta formájában, nem kell tartani a hozzászokástól vagy a túladagolástól sem, ezért a </a:t>
            </a:r>
            <a:r>
              <a:rPr lang="hu-HU" dirty="0" err="1"/>
              <a:t>melatonin</a:t>
            </a:r>
            <a:r>
              <a:rPr lang="hu-HU" dirty="0"/>
              <a:t> nagyszerűen alkalmazható ezen problémák alvászavarainak kezelésében.</a:t>
            </a: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9512" y="188640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buClr>
                <a:schemeClr val="bg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hu-HU" smtClean="0">
                <a:solidFill>
                  <a:schemeClr val="bg2">
                    <a:lumMod val="50000"/>
                  </a:schemeClr>
                </a:solidFill>
              </a:rPr>
              <a:t> Melatonin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4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6600" dirty="0" smtClean="0"/>
              <a:t>Mg vagy  % ?</a:t>
            </a:r>
            <a:endParaRPr lang="hu-HU" sz="6600" dirty="0"/>
          </a:p>
        </p:txBody>
      </p:sp>
      <p:pic>
        <p:nvPicPr>
          <p:cNvPr id="10" name="Tartalom helye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90"/>
          <a:stretch/>
        </p:blipFill>
        <p:spPr>
          <a:xfrm>
            <a:off x="675513" y="2196248"/>
            <a:ext cx="3674066" cy="3438433"/>
          </a:xfrm>
        </p:spPr>
      </p:pic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1" r="29676"/>
          <a:stretch/>
        </p:blipFill>
        <p:spPr>
          <a:xfrm>
            <a:off x="5338119" y="1415152"/>
            <a:ext cx="3052119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944319" cy="1320800"/>
          </a:xfrm>
        </p:spPr>
        <p:txBody>
          <a:bodyPr>
            <a:noAutofit/>
          </a:bodyPr>
          <a:lstStyle/>
          <a:p>
            <a:r>
              <a:rPr lang="hu-HU" sz="6600" dirty="0" smtClean="0"/>
              <a:t>Mi van a címkén?</a:t>
            </a:r>
            <a:endParaRPr lang="hu-HU" sz="6600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594788"/>
            <a:ext cx="6784314" cy="3957516"/>
          </a:xfrm>
        </p:spPr>
      </p:pic>
    </p:spTree>
    <p:extLst>
      <p:ext uri="{BB962C8B-B14F-4D97-AF65-F5344CB8AC3E}">
        <p14:creationId xmlns:p14="http://schemas.microsoft.com/office/powerpoint/2010/main" val="239131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urbulencia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Turbulencia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urbulencia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2240</TotalTime>
  <Words>3515</Words>
  <Application>Microsoft Office PowerPoint</Application>
  <PresentationFormat>Diavetítés a képernyőre (4:3 oldalarány)</PresentationFormat>
  <Paragraphs>491</Paragraphs>
  <Slides>75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2</vt:i4>
      </vt:variant>
      <vt:variant>
        <vt:lpstr>Diacímek</vt:lpstr>
      </vt:variant>
      <vt:variant>
        <vt:i4>75</vt:i4>
      </vt:variant>
    </vt:vector>
  </HeadingPairs>
  <TitlesOfParts>
    <vt:vector size="84" baseType="lpstr">
      <vt:lpstr>Arial</vt:lpstr>
      <vt:lpstr>Calibri</vt:lpstr>
      <vt:lpstr>Georgia</vt:lpstr>
      <vt:lpstr>Trebuchet MS</vt:lpstr>
      <vt:lpstr>Verdana</vt:lpstr>
      <vt:lpstr>Wingdings</vt:lpstr>
      <vt:lpstr>Wingdings 3</vt:lpstr>
      <vt:lpstr>Facet</vt:lpstr>
      <vt:lpstr>Turbulencia</vt:lpstr>
      <vt:lpstr>Kender története, bemutatása</vt:lpstr>
      <vt:lpstr>Kender a gyógyászatban – Endocannabinoid rendszer</vt:lpstr>
      <vt:lpstr>PowerPoint-bemutató</vt:lpstr>
      <vt:lpstr>Mire használhatóak a Fitokannabinoidok?</vt:lpstr>
      <vt:lpstr>PowerPoint-bemutató</vt:lpstr>
      <vt:lpstr>Full Spectrum – Broad spectrum - Izolált</vt:lpstr>
      <vt:lpstr>Miért fontos a termesztés körülményei?</vt:lpstr>
      <vt:lpstr>Mg vagy  % ?</vt:lpstr>
      <vt:lpstr>Mi van a címkén?</vt:lpstr>
      <vt:lpstr>Miért a Hempworx?</vt:lpstr>
      <vt:lpstr>Milyen olajok érhetőek el?</vt:lpstr>
      <vt:lpstr>Krémek, gélek</vt:lpstr>
      <vt:lpstr>HempWorx Terméktapasztalatok</vt:lpstr>
      <vt:lpstr>Dr. Sasvári Ferenc – A Spray termékekről orvosi szemmel</vt:lpstr>
      <vt:lpstr> 6 féle spray – különböző problémákra</vt:lpstr>
      <vt:lpstr>PowerPoint-bemutató</vt:lpstr>
      <vt:lpstr> Brain</vt:lpstr>
      <vt:lpstr> Agy/ Brain</vt:lpstr>
      <vt:lpstr>PowerPoint-bemutató</vt:lpstr>
      <vt:lpstr> Összetevők</vt:lpstr>
      <vt:lpstr> Összetevők</vt:lpstr>
      <vt:lpstr>PowerPoint-bemutató</vt:lpstr>
      <vt:lpstr> B12 hiány</vt:lpstr>
      <vt:lpstr>PowerPoint-bemutató</vt:lpstr>
      <vt:lpstr> Resveratrol</vt:lpstr>
      <vt:lpstr>PowerPoint-bemutató</vt:lpstr>
      <vt:lpstr> Ashwagandha/ Indiai ginzeng</vt:lpstr>
      <vt:lpstr> Astaxanthin</vt:lpstr>
      <vt:lpstr>PowerPoint-bemutató</vt:lpstr>
      <vt:lpstr> Rhodiola</vt:lpstr>
      <vt:lpstr> Boost</vt:lpstr>
      <vt:lpstr>PowerPoint-bemutató</vt:lpstr>
      <vt:lpstr>PowerPoint-bemutató</vt:lpstr>
      <vt:lpstr> Zöld tea/ kávébab</vt:lpstr>
      <vt:lpstr> Zöld tea és a fogyás</vt:lpstr>
      <vt:lpstr> Kávé</vt:lpstr>
      <vt:lpstr>PowerPoint-bemutató</vt:lpstr>
      <vt:lpstr> Peak</vt:lpstr>
      <vt:lpstr> Peak hatásai</vt:lpstr>
      <vt:lpstr> Szarvas agancs bársony</vt:lpstr>
      <vt:lpstr> Szarvas agancs kivonat ( bársony)</vt:lpstr>
      <vt:lpstr> Goji</vt:lpstr>
      <vt:lpstr>PowerPoint-bemutató</vt:lpstr>
      <vt:lpstr> Noni</vt:lpstr>
      <vt:lpstr> Herba Mate/ Matétea</vt:lpstr>
      <vt:lpstr> Herba Mate/Matétea</vt:lpstr>
      <vt:lpstr> Mangosztán/ királygyümölcs</vt:lpstr>
      <vt:lpstr> Mangosztán</vt:lpstr>
      <vt:lpstr>PowerPoint-bemutató</vt:lpstr>
      <vt:lpstr> Mangosztán</vt:lpstr>
      <vt:lpstr> Mangosztán</vt:lpstr>
      <vt:lpstr> Maqui</vt:lpstr>
      <vt:lpstr> Maqui</vt:lpstr>
      <vt:lpstr>PowerPoint-bemutató</vt:lpstr>
      <vt:lpstr> Maqui</vt:lpstr>
      <vt:lpstr> Málna</vt:lpstr>
      <vt:lpstr> Málna ketonok</vt:lpstr>
      <vt:lpstr> Acai bogyó</vt:lpstr>
      <vt:lpstr> Shield</vt:lpstr>
      <vt:lpstr> Shield a lúgosító</vt:lpstr>
      <vt:lpstr>PowerPoint-bemutató</vt:lpstr>
      <vt:lpstr> Shield</vt:lpstr>
      <vt:lpstr> Shield/ Korall calcium</vt:lpstr>
      <vt:lpstr> Klorofill</vt:lpstr>
      <vt:lpstr>PowerPoint-bemutató</vt:lpstr>
      <vt:lpstr> Trim365</vt:lpstr>
      <vt:lpstr>PowerPoint-bemutató</vt:lpstr>
      <vt:lpstr>PowerPoint-bemutató</vt:lpstr>
      <vt:lpstr> Sleep</vt:lpstr>
      <vt:lpstr>PowerPoint-bemutató</vt:lpstr>
      <vt:lpstr>PowerPoint-bemutató</vt:lpstr>
      <vt:lpstr>PowerPoint-bemutató</vt:lpstr>
      <vt:lpstr>PowerPoint-bemutató</vt:lpstr>
      <vt:lpstr> Melatonin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Ádám Tamás</dc:creator>
  <cp:lastModifiedBy>Windows-felhasználó</cp:lastModifiedBy>
  <cp:revision>30</cp:revision>
  <dcterms:created xsi:type="dcterms:W3CDTF">2020-02-18T16:33:21Z</dcterms:created>
  <dcterms:modified xsi:type="dcterms:W3CDTF">2020-06-05T13:27:51Z</dcterms:modified>
</cp:coreProperties>
</file>